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15" r:id="rId2"/>
    <p:sldId id="329" r:id="rId3"/>
    <p:sldId id="331" r:id="rId4"/>
    <p:sldId id="416" r:id="rId5"/>
    <p:sldId id="412" r:id="rId6"/>
    <p:sldId id="423" r:id="rId7"/>
    <p:sldId id="417" r:id="rId8"/>
    <p:sldId id="333" r:id="rId9"/>
    <p:sldId id="332" r:id="rId10"/>
    <p:sldId id="334" r:id="rId11"/>
    <p:sldId id="418" r:id="rId12"/>
    <p:sldId id="335" r:id="rId13"/>
    <p:sldId id="336" r:id="rId14"/>
    <p:sldId id="425" r:id="rId15"/>
    <p:sldId id="422" r:id="rId16"/>
    <p:sldId id="419" r:id="rId17"/>
    <p:sldId id="270" r:id="rId18"/>
    <p:sldId id="42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2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9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4C92E268-842A-44CC-9EDC-39EB3C01C1B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8225BC01-EB94-4E99-A41D-6ECB0F15F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7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A358E601-97AD-42F5-85FC-A50A16C53CC2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6A348CF8-E57E-4E31-BFD0-27CD49851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1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434C9-7D52-420A-971C-C967B112271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8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9DF96-4D55-41B0-B394-933B21056A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More details on page 4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28BE8-8285-457D-8185-830B6FAED5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28BE8-8285-457D-8185-830B6FAED5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09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28BE8-8285-457D-8185-830B6FAED5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35D8A-1FF2-478B-A605-2373B22AE2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3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441F5-DF67-4927-9198-6A0DDD1F38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Stafford Act Section 420 Rule implementing</a:t>
            </a:r>
            <a:r>
              <a:rPr lang="en-US" baseline="0" dirty="0"/>
              <a:t> FMAG is effective 10/30/2001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3E2A9-F115-4FC2-AD82-261FE933FA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24B54-21B3-4002-9405-2927CDC45E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When an uncontrolled fire on non-Federal public or private forest or grassland is such a threat that, in the opinion of the on scene commanders or other government officials, the fire threatens such destruction that would constitute a major disaster, the Governor may request assistance from the FMAGP. </a:t>
            </a:r>
          </a:p>
          <a:p>
            <a:endParaRPr lang="en-US" dirty="0"/>
          </a:p>
          <a:p>
            <a:r>
              <a:rPr lang="en-US" dirty="0"/>
              <a:t>Declaration Criteria</a:t>
            </a:r>
          </a:p>
          <a:p>
            <a:pPr marL="548223" indent="-548223">
              <a:lnSpc>
                <a:spcPct val="90000"/>
              </a:lnSpc>
              <a:buFontTx/>
              <a:buAutoNum type="arabicPeriod"/>
            </a:pPr>
            <a:r>
              <a:rPr lang="en-US" dirty="0"/>
              <a:t>Threat to lives and improved property, including threats to critical facilities/infrastructure, and critical watershed areas;</a:t>
            </a:r>
          </a:p>
          <a:p>
            <a:pPr marL="548223" indent="-548223">
              <a:lnSpc>
                <a:spcPct val="90000"/>
              </a:lnSpc>
              <a:buFontTx/>
              <a:buAutoNum type="arabicPeriod"/>
            </a:pPr>
            <a:r>
              <a:rPr lang="en-US" dirty="0"/>
              <a:t>Availability of State and local firefighting resources;</a:t>
            </a:r>
          </a:p>
          <a:p>
            <a:pPr marL="548223" indent="-548223">
              <a:lnSpc>
                <a:spcPct val="90000"/>
              </a:lnSpc>
              <a:buFontTx/>
              <a:buAutoNum type="arabicPeriod"/>
            </a:pPr>
            <a:r>
              <a:rPr lang="en-US" dirty="0"/>
              <a:t>High fire danger conditions, as indicated by nationally accepted indices such as the National Fire Danger Ratings System;</a:t>
            </a:r>
          </a:p>
          <a:p>
            <a:pPr marL="548223" indent="-548223">
              <a:lnSpc>
                <a:spcPct val="90000"/>
              </a:lnSpc>
              <a:buFontTx/>
              <a:buAutoNum type="arabicPeriod"/>
            </a:pPr>
            <a:r>
              <a:rPr lang="en-US" dirty="0"/>
              <a:t>Potential major economic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9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48CF8-E57E-4E31-BFD0-27CD498511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5166D-A38C-4D22-95C3-6660B8CFF3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92647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en-US" dirty="0">
                <a:latin typeface="Times New Roman" pitchFamily="18" charset="0"/>
              </a:rPr>
              <a:t>The FMAGP is a cost reimbursement program for actual fire-fighting costs or emergency protective measures. The FMAGP does not reimburse costs for permanent repairs to any structures or sites damaged or destroyed by fire. The FMAGP is a 75% federal and 25% applicant share grant program. </a:t>
            </a:r>
            <a:endParaRPr lang="en-US" dirty="0"/>
          </a:p>
          <a:p>
            <a:r>
              <a:rPr lang="en-US" dirty="0"/>
              <a:t>More details on page 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1FEFC-B672-4DCE-AF66-9E35587937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5BCDA-EF0C-4581-9076-3A2DA3D6DF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More details on page 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5BCDA-EF0C-4581-9076-3A2DA3D6DF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More details on page 4</a:t>
            </a:r>
          </a:p>
        </p:txBody>
      </p:sp>
    </p:spTree>
    <p:extLst>
      <p:ext uri="{BB962C8B-B14F-4D97-AF65-F5344CB8AC3E}">
        <p14:creationId xmlns:p14="http://schemas.microsoft.com/office/powerpoint/2010/main" val="397065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124201"/>
            <a:ext cx="6480175" cy="1292225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250" baseline="0">
                <a:solidFill>
                  <a:srgbClr val="281EE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144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 descr="EMAC-Logo-t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735394"/>
            <a:ext cx="1828800" cy="1465007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13" name="Picture 29" descr="EMAC-Logo-9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43200"/>
            <a:ext cx="1133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Emergency Management Division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5C36-0C39-49E7-A894-7AF49AC52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55573"/>
            <a:ext cx="8503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4" name="Picture 13" descr="EMAC-Logo-t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228725" cy="990600"/>
          </a:xfrm>
          <a:prstGeom prst="rect">
            <a:avLst/>
          </a:prstGeom>
          <a:effectLst>
            <a:outerShdw dist="25400" dir="4200000" sx="98000" sy="98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EMAC-Logo-t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228725" cy="990600"/>
          </a:xfrm>
          <a:prstGeom prst="rect">
            <a:avLst/>
          </a:prstGeom>
          <a:effectLst>
            <a:outerShdw dist="25400" dir="4200000" sx="98000" sy="98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99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6800"/>
            <a:ext cx="8839200" cy="46038"/>
          </a:xfrm>
          <a:prstGeom prst="line">
            <a:avLst/>
          </a:prstGeom>
          <a:noFill/>
          <a:ln w="9525" cap="flat" cmpd="sng" algn="ctr">
            <a:solidFill>
              <a:srgbClr val="99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81000" y="1143000"/>
            <a:ext cx="85344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mailto:tim.cook@mil.wa.gov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MA@mil.wa.gov" TargetMode="External"/><Relationship Id="rId5" Type="http://schemas.openxmlformats.org/officeDocument/2006/relationships/hyperlink" Target="https://mil.wa.gov/grants" TargetMode="Externa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geoffrey.phillips@mil.wa.gov" TargetMode="External"/><Relationship Id="rId13" Type="http://schemas.openxmlformats.org/officeDocument/2006/relationships/hyperlink" Target="mailto:jon.holmes@mil.wa.gov" TargetMode="External"/><Relationship Id="rId3" Type="http://schemas.openxmlformats.org/officeDocument/2006/relationships/hyperlink" Target="mailto:Catharina.whipple@mil.wa.gov" TargetMode="External"/><Relationship Id="rId7" Type="http://schemas.openxmlformats.org/officeDocument/2006/relationships/hyperlink" Target="mailto:kristin.moerler@mil.wa.gov" TargetMode="External"/><Relationship Id="rId12" Type="http://schemas.openxmlformats.org/officeDocument/2006/relationships/hyperlink" Target="mailto:kelly.thomas@mil.w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elizabeth.byrd-rand@mil.wa.gov" TargetMode="External"/><Relationship Id="rId11" Type="http://schemas.openxmlformats.org/officeDocument/2006/relationships/hyperlink" Target="mailto:gary.urbas@mil.wa.gov" TargetMode="External"/><Relationship Id="rId5" Type="http://schemas.openxmlformats.org/officeDocument/2006/relationships/hyperlink" Target="mailto:amy.mampreian@mil.wa.gov" TargetMode="External"/><Relationship Id="rId10" Type="http://schemas.openxmlformats.org/officeDocument/2006/relationships/hyperlink" Target="mailto:helen.fortune@mil.wa.gov" TargetMode="External"/><Relationship Id="rId4" Type="http://schemas.openxmlformats.org/officeDocument/2006/relationships/hyperlink" Target="mailto:chris.polit@mil.wa.gov" TargetMode="External"/><Relationship Id="rId9" Type="http://schemas.openxmlformats.org/officeDocument/2006/relationships/hyperlink" Target="mailto:Joseph.price@mil.wa.gov" TargetMode="External"/><Relationship Id="rId14" Type="http://schemas.openxmlformats.org/officeDocument/2006/relationships/hyperlink" Target="mailto:eric.cunningham@mil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52400"/>
            <a:ext cx="88392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Management Assistance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Grant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E95C7-7408-4670-B25D-4263A0280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75" y="1304636"/>
            <a:ext cx="7224637" cy="48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486400" cy="4419600"/>
          </a:xfrm>
        </p:spPr>
        <p:txBody>
          <a:bodyPr>
            <a:normAutofit/>
          </a:bodyPr>
          <a:lstStyle/>
          <a:p>
            <a:pPr marL="285750" indent="-285750">
              <a:buSzTx/>
            </a:pPr>
            <a:r>
              <a:rPr lang="en-US" dirty="0"/>
              <a:t>Within Incident Period </a:t>
            </a:r>
          </a:p>
          <a:p>
            <a:pPr marL="560388" lvl="1" indent="-285750">
              <a:buSzTx/>
            </a:pPr>
            <a:r>
              <a:rPr lang="en-US" sz="2600" dirty="0">
                <a:solidFill>
                  <a:schemeClr val="tx1"/>
                </a:solidFill>
              </a:rPr>
              <a:t>Emergency Protective Measures</a:t>
            </a:r>
          </a:p>
          <a:p>
            <a:pPr marL="560388" lvl="1" indent="-285750">
              <a:spcBef>
                <a:spcPct val="5000"/>
              </a:spcBef>
              <a:spcAft>
                <a:spcPct val="10000"/>
              </a:spcAft>
              <a:buSzTx/>
            </a:pPr>
            <a:r>
              <a:rPr lang="en-US" sz="2600" dirty="0">
                <a:solidFill>
                  <a:schemeClr val="tx1"/>
                </a:solidFill>
              </a:rPr>
              <a:t>Firefighting Activities</a:t>
            </a:r>
          </a:p>
          <a:p>
            <a:pPr marL="285750" indent="-285750">
              <a:spcBef>
                <a:spcPct val="5000"/>
              </a:spcBef>
              <a:spcAft>
                <a:spcPct val="10000"/>
              </a:spcAft>
              <a:buSzTx/>
            </a:pPr>
            <a:r>
              <a:rPr lang="en-US" dirty="0"/>
              <a:t>Outside the Incident Period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SzTx/>
            </a:pPr>
            <a:r>
              <a:rPr lang="en-US" sz="2600" dirty="0"/>
              <a:t>Pre-positioning costs</a:t>
            </a:r>
          </a:p>
          <a:p>
            <a:pPr lvl="1">
              <a:spcBef>
                <a:spcPct val="0"/>
              </a:spcBef>
              <a:buSzTx/>
            </a:pPr>
            <a:r>
              <a:rPr lang="en-US" sz="2600" dirty="0"/>
              <a:t>Temporary repairs due to firefighting activity damages</a:t>
            </a:r>
          </a:p>
          <a:p>
            <a:pPr lvl="1">
              <a:spcBef>
                <a:spcPct val="0"/>
              </a:spcBef>
              <a:buSzTx/>
            </a:pPr>
            <a:r>
              <a:rPr lang="en-US" sz="2600" dirty="0"/>
              <a:t>Mobilization and demobilization</a:t>
            </a:r>
          </a:p>
          <a:p>
            <a:pPr lvl="1">
              <a:spcBef>
                <a:spcPct val="0"/>
              </a:spcBef>
              <a:buSzTx/>
            </a:pPr>
            <a:r>
              <a:rPr lang="en-US" sz="2600" dirty="0"/>
              <a:t>Grant Administration</a:t>
            </a:r>
          </a:p>
          <a:p>
            <a:pPr marL="511175" indent="-511175">
              <a:spcBef>
                <a:spcPct val="5000"/>
              </a:spcBef>
              <a:spcAft>
                <a:spcPct val="10000"/>
              </a:spcAft>
              <a:buSz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hhh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9050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Eligible Costs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945" y="1413032"/>
            <a:ext cx="4780255" cy="544867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Category B (Emergency Protective Measures)</a:t>
            </a:r>
          </a:p>
          <a:p>
            <a:pPr lvl="1"/>
            <a:r>
              <a:rPr lang="en-US" sz="3100" dirty="0"/>
              <a:t>Evacuations</a:t>
            </a:r>
          </a:p>
          <a:p>
            <a:pPr lvl="1"/>
            <a:r>
              <a:rPr lang="en-US" sz="3100" dirty="0"/>
              <a:t>Public Messaging</a:t>
            </a:r>
          </a:p>
          <a:p>
            <a:pPr lvl="1"/>
            <a:r>
              <a:rPr lang="en-US" sz="3100" dirty="0"/>
              <a:t>Water Pumping</a:t>
            </a:r>
          </a:p>
          <a:p>
            <a:pPr lvl="1"/>
            <a:r>
              <a:rPr lang="en-US" sz="3100" dirty="0"/>
              <a:t>Road Barricading</a:t>
            </a:r>
          </a:p>
          <a:p>
            <a:pPr lvl="1"/>
            <a:r>
              <a:rPr lang="en-US" sz="3100" dirty="0"/>
              <a:t>Overtime Labor</a:t>
            </a:r>
          </a:p>
          <a:p>
            <a:pPr marL="274638" lvl="1" indent="0">
              <a:buNone/>
            </a:pPr>
            <a:endParaRPr lang="en-US" sz="1800" dirty="0"/>
          </a:p>
          <a:p>
            <a:r>
              <a:rPr lang="en-US" sz="4400" dirty="0"/>
              <a:t>Category H (Fire Suppression)</a:t>
            </a:r>
          </a:p>
          <a:p>
            <a:pPr lvl="1"/>
            <a:r>
              <a:rPr lang="en-US" sz="3100" dirty="0"/>
              <a:t>Firefighting (Overtime &amp; Non-budgeted Volunteer Stipends)</a:t>
            </a:r>
          </a:p>
          <a:p>
            <a:pPr lvl="1"/>
            <a:r>
              <a:rPr lang="en-US" sz="3100" dirty="0"/>
              <a:t>Equipment Time &amp; Repairs directly related to the declared fire</a:t>
            </a:r>
          </a:p>
          <a:p>
            <a:pPr lvl="1"/>
            <a:r>
              <a:rPr lang="en-US" sz="3100" dirty="0"/>
              <a:t>Materials &amp; Supplies, Meals, Uniforms used/damaged as a direct result of the declared fire</a:t>
            </a:r>
          </a:p>
          <a:p>
            <a:pPr lvl="1"/>
            <a:r>
              <a:rPr lang="en-US" sz="3100" dirty="0"/>
              <a:t>Contract crews and equipment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Categories of Eligible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DBFD0-E216-4EC1-A293-B6FDA163C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10104"/>
          <a:stretch/>
        </p:blipFill>
        <p:spPr>
          <a:xfrm>
            <a:off x="4953000" y="1295400"/>
            <a:ext cx="4191000" cy="35052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D99B7FF-8F90-45CB-B4B6-BC78D648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93202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Also available to:</a:t>
            </a:r>
          </a:p>
          <a:p>
            <a:r>
              <a:rPr lang="en-US" sz="1600" dirty="0"/>
              <a:t>Law Enforcement</a:t>
            </a:r>
          </a:p>
          <a:p>
            <a:r>
              <a:rPr lang="en-US" sz="1600" dirty="0"/>
              <a:t>County/Local EM</a:t>
            </a:r>
          </a:p>
          <a:p>
            <a:r>
              <a:rPr lang="en-US" sz="1600" dirty="0"/>
              <a:t>Public Works</a:t>
            </a:r>
          </a:p>
          <a:p>
            <a:r>
              <a:rPr lang="en-US" sz="1600" dirty="0"/>
              <a:t>and others…</a:t>
            </a:r>
          </a:p>
        </p:txBody>
      </p:sp>
    </p:spTree>
    <p:extLst>
      <p:ext uri="{BB962C8B-B14F-4D97-AF65-F5344CB8AC3E}">
        <p14:creationId xmlns:p14="http://schemas.microsoft.com/office/powerpoint/2010/main" val="171350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"/>
            </a:pPr>
            <a:r>
              <a:rPr lang="en-US" dirty="0"/>
              <a:t>Costs not associated with the incident period </a:t>
            </a:r>
          </a:p>
          <a:p>
            <a:pPr>
              <a:buFont typeface="Wingdings 2" pitchFamily="18" charset="2"/>
              <a:buChar char=""/>
            </a:pPr>
            <a:r>
              <a:rPr lang="en-US" dirty="0"/>
              <a:t>Land rehabilitation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 2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Costs for pre-suppression activities and recovery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 2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Costs for </a:t>
            </a:r>
            <a:r>
              <a:rPr lang="en-US" b="1" i="1" dirty="0">
                <a:solidFill>
                  <a:schemeClr val="tx1"/>
                </a:solidFill>
              </a:rPr>
              <a:t>straight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salaries &amp; benefits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Costs that are </a:t>
            </a:r>
            <a:r>
              <a:rPr lang="en-US" b="1" i="1" dirty="0">
                <a:solidFill>
                  <a:schemeClr val="tx1"/>
                </a:solidFill>
              </a:rPr>
              <a:t>reimbursable</a:t>
            </a:r>
            <a:r>
              <a:rPr lang="en-US" dirty="0">
                <a:solidFill>
                  <a:schemeClr val="tx1"/>
                </a:solidFill>
              </a:rPr>
              <a:t> by                                           a federal agency under another                                   statute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</a:pPr>
            <a:r>
              <a:rPr lang="en-US" dirty="0"/>
              <a:t>Permanent repairs, building </a:t>
            </a:r>
          </a:p>
          <a:p>
            <a:pPr marL="288925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/>
              <a:t>contents, insurable losses, etc.</a:t>
            </a: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rewHikingTowardFireLine_wid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9362" y="3733800"/>
            <a:ext cx="355795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Ineligible Costs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ML2O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936631"/>
            <a:ext cx="3702987" cy="246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214812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</a:rPr>
              <a:t>Incident Commander must have requested services</a:t>
            </a:r>
          </a:p>
          <a:p>
            <a:pPr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</a:rPr>
              <a:t>Written and unwritten agreements</a:t>
            </a:r>
          </a:p>
          <a:p>
            <a:pPr lvl="1">
              <a:spcAft>
                <a:spcPct val="10000"/>
              </a:spcAft>
            </a:pPr>
            <a:r>
              <a:rPr lang="en-US" sz="2600" dirty="0">
                <a:solidFill>
                  <a:schemeClr val="tx1"/>
                </a:solidFill>
              </a:rPr>
              <a:t>Unwritten must be documented immediately                after the incident</a:t>
            </a:r>
          </a:p>
          <a:p>
            <a:pPr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</a:rPr>
              <a:t>Providing entity costs </a:t>
            </a:r>
            <a:r>
              <a:rPr lang="en-US" dirty="0"/>
              <a:t>are                                          treated as</a:t>
            </a:r>
            <a:r>
              <a:rPr lang="en-US" dirty="0">
                <a:solidFill>
                  <a:schemeClr val="tx1"/>
                </a:solidFill>
              </a:rPr>
              <a:t> contract costs</a:t>
            </a:r>
          </a:p>
          <a:p>
            <a:pPr>
              <a:spcAft>
                <a:spcPct val="15000"/>
              </a:spcAft>
            </a:pPr>
            <a:r>
              <a:rPr lang="en-US" dirty="0">
                <a:solidFill>
                  <a:schemeClr val="tx1"/>
                </a:solidFill>
              </a:rPr>
              <a:t>Cannot be intra-organization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Mutual Aid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51945" y="1560094"/>
            <a:ext cx="4257303" cy="4572001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100" b="0" i="0" u="none" strike="noStrike" baseline="0" dirty="0"/>
              <a:t>2 CFR 200: Uniform administrative requirements, cost principles, and audit requirements for Federal awards</a:t>
            </a:r>
          </a:p>
          <a:p>
            <a:pPr algn="l">
              <a:spcBef>
                <a:spcPts val="0"/>
              </a:spcBef>
            </a:pPr>
            <a:r>
              <a:rPr lang="en-US" sz="2100" dirty="0"/>
              <a:t>Regulatory requirement to provide documentation of costs</a:t>
            </a:r>
            <a:endParaRPr lang="en-US" sz="2100" b="0" i="0" u="none" strike="noStrike" baseline="0" dirty="0"/>
          </a:p>
          <a:p>
            <a:pPr algn="l"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</a:rPr>
              <a:t>Documentation of costs</a:t>
            </a:r>
            <a:r>
              <a:rPr lang="en-US" sz="21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Dispatch re</a:t>
            </a:r>
            <a:r>
              <a:rPr lang="en-US" sz="1900" dirty="0"/>
              <a:t>cords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Field notes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Vehicle logs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Pay records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Time sheets/Records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Invoices/Purchase Orders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Verbal narrative insufficient</a:t>
            </a:r>
            <a:endParaRPr lang="en-US" sz="21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Cost Documentation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508E6E-3D39-443C-9651-F465477A22A7}"/>
              </a:ext>
            </a:extLst>
          </p:cNvPr>
          <p:cNvGrpSpPr/>
          <p:nvPr/>
        </p:nvGrpSpPr>
        <p:grpSpPr>
          <a:xfrm>
            <a:off x="228600" y="1483894"/>
            <a:ext cx="4193738" cy="4648201"/>
            <a:chOff x="367989" y="2533599"/>
            <a:chExt cx="3200592" cy="3547431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4A536A49-28E3-4C45-8022-3334B97E7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" t="2667" r="5161" b="6123"/>
            <a:stretch/>
          </p:blipFill>
          <p:spPr>
            <a:xfrm>
              <a:off x="367989" y="2533599"/>
              <a:ext cx="2093566" cy="2849575"/>
            </a:xfrm>
            <a:prstGeom prst="rect">
              <a:avLst/>
            </a:prstGeom>
          </p:spPr>
        </p:pic>
        <p:pic>
          <p:nvPicPr>
            <p:cNvPr id="11" name="Picture 10" descr="Table&#10;&#10;Description automatically generated">
              <a:extLst>
                <a:ext uri="{FF2B5EF4-FFF2-40B4-BE49-F238E27FC236}">
                  <a16:creationId xmlns:a16="http://schemas.microsoft.com/office/drawing/2014/main" id="{D1E7583F-A5E6-4107-9C2B-7FDA9288A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" t="3305" r="5370" b="5485"/>
            <a:stretch/>
          </p:blipFill>
          <p:spPr>
            <a:xfrm>
              <a:off x="921502" y="2998837"/>
              <a:ext cx="2093567" cy="2849575"/>
            </a:xfrm>
            <a:prstGeom prst="rect">
              <a:avLst/>
            </a:prstGeom>
          </p:spPr>
        </p:pic>
        <p:pic>
          <p:nvPicPr>
            <p:cNvPr id="13" name="Picture 12" descr="Table&#10;&#10;Description automatically generated with low confidence">
              <a:extLst>
                <a:ext uri="{FF2B5EF4-FFF2-40B4-BE49-F238E27FC236}">
                  <a16:creationId xmlns:a16="http://schemas.microsoft.com/office/drawing/2014/main" id="{43C91371-42A7-414B-8148-D9FDEA5E8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2" t="1590" r="4456" b="3149"/>
            <a:stretch/>
          </p:blipFill>
          <p:spPr>
            <a:xfrm>
              <a:off x="1573928" y="3322623"/>
              <a:ext cx="1994653" cy="27584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979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1D28-4FD3-4E0D-BA13-A66CD588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FMAG/PA PROCESS - DUAL TRACKS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AD3E0-600B-4959-8102-2DA36F0F9FC4}"/>
              </a:ext>
            </a:extLst>
          </p:cNvPr>
          <p:cNvSpPr/>
          <p:nvPr/>
        </p:nvSpPr>
        <p:spPr>
          <a:xfrm>
            <a:off x="3670727" y="184211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Scoping Meeting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024674-FD5B-4940-8180-5E9E76CA568C}"/>
              </a:ext>
            </a:extLst>
          </p:cNvPr>
          <p:cNvSpPr/>
          <p:nvPr/>
        </p:nvSpPr>
        <p:spPr>
          <a:xfrm>
            <a:off x="5791200" y="2443997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Applicant Agent Designation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3636EA-5B1D-42F4-9180-69D27FC4EC35}"/>
              </a:ext>
            </a:extLst>
          </p:cNvPr>
          <p:cNvSpPr/>
          <p:nvPr/>
        </p:nvSpPr>
        <p:spPr>
          <a:xfrm>
            <a:off x="1560512" y="2442055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(Cost) Documentation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D80177-D5D9-4FDF-B97D-07AA145DF204}"/>
              </a:ext>
            </a:extLst>
          </p:cNvPr>
          <p:cNvSpPr/>
          <p:nvPr/>
        </p:nvSpPr>
        <p:spPr>
          <a:xfrm>
            <a:off x="1554650" y="313751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6CB15-FBE3-480F-9A21-F72341E17168}"/>
              </a:ext>
            </a:extLst>
          </p:cNvPr>
          <p:cNvSpPr/>
          <p:nvPr/>
        </p:nvSpPr>
        <p:spPr>
          <a:xfrm>
            <a:off x="1554650" y="382331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FEMA Review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A0A6B-B8CC-4D43-BC43-A955803D26B9}"/>
              </a:ext>
            </a:extLst>
          </p:cNvPr>
          <p:cNvSpPr/>
          <p:nvPr/>
        </p:nvSpPr>
        <p:spPr>
          <a:xfrm>
            <a:off x="3672682" y="5031882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01095-DE22-45CF-937B-853B51DDAA6F}"/>
              </a:ext>
            </a:extLst>
          </p:cNvPr>
          <p:cNvSpPr/>
          <p:nvPr/>
        </p:nvSpPr>
        <p:spPr>
          <a:xfrm>
            <a:off x="1554650" y="450911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Fed $$ Obligated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706F9-16BC-422E-AB7E-5E30E4E9D9BA}"/>
              </a:ext>
            </a:extLst>
          </p:cNvPr>
          <p:cNvSpPr/>
          <p:nvPr/>
        </p:nvSpPr>
        <p:spPr>
          <a:xfrm>
            <a:off x="3670727" y="114300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(RFMA)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F06C44-A7B2-468E-A0C3-0A03CBA2E767}"/>
              </a:ext>
            </a:extLst>
          </p:cNvPr>
          <p:cNvSpPr/>
          <p:nvPr/>
        </p:nvSpPr>
        <p:spPr>
          <a:xfrm>
            <a:off x="5810738" y="3139452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 Agreements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BB844D-4FFC-44D8-A0F7-9F037C9CEFE9}"/>
              </a:ext>
            </a:extLst>
          </p:cNvPr>
          <p:cNvSpPr/>
          <p:nvPr/>
        </p:nvSpPr>
        <p:spPr>
          <a:xfrm>
            <a:off x="5810738" y="3825251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Finance/Admin Documentation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A0A17B-53C2-4008-8943-E0EFFE3F49F6}"/>
              </a:ext>
            </a:extLst>
          </p:cNvPr>
          <p:cNvSpPr/>
          <p:nvPr/>
        </p:nvSpPr>
        <p:spPr>
          <a:xfrm>
            <a:off x="5791200" y="4511052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Records &amp; Payment Prep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EAEAF15-790B-4579-8D77-B9B1818F198D}"/>
              </a:ext>
            </a:extLst>
          </p:cNvPr>
          <p:cNvCxnSpPr>
            <a:cxnSpLocks/>
            <a:stCxn id="18" idx="3"/>
            <a:endCxn id="17" idx="0"/>
          </p:cNvCxnSpPr>
          <p:nvPr/>
        </p:nvCxnSpPr>
        <p:spPr>
          <a:xfrm>
            <a:off x="3346938" y="4775810"/>
            <a:ext cx="1221888" cy="256072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269406A-1099-4314-AACD-259159A73DCF}"/>
              </a:ext>
            </a:extLst>
          </p:cNvPr>
          <p:cNvCxnSpPr>
            <a:cxnSpLocks/>
            <a:stCxn id="22" idx="1"/>
            <a:endCxn id="17" idx="0"/>
          </p:cNvCxnSpPr>
          <p:nvPr/>
        </p:nvCxnSpPr>
        <p:spPr>
          <a:xfrm rot="10800000" flipV="1">
            <a:off x="4568826" y="4777752"/>
            <a:ext cx="1222374" cy="25413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17C35C-E376-41FC-A8E4-CD5CFF041A0C}"/>
              </a:ext>
            </a:extLst>
          </p:cNvPr>
          <p:cNvCxnSpPr>
            <a:cxnSpLocks/>
            <a:stCxn id="4" idx="1"/>
            <a:endCxn id="14" idx="0"/>
          </p:cNvCxnSpPr>
          <p:nvPr/>
        </p:nvCxnSpPr>
        <p:spPr>
          <a:xfrm rot="10800000" flipV="1">
            <a:off x="2456657" y="2108809"/>
            <a:ext cx="1214071" cy="333245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8C1B290-904F-46E5-A13D-F7EDC2266569}"/>
              </a:ext>
            </a:extLst>
          </p:cNvPr>
          <p:cNvCxnSpPr>
            <a:cxnSpLocks/>
            <a:stCxn id="4" idx="3"/>
            <a:endCxn id="13" idx="0"/>
          </p:cNvCxnSpPr>
          <p:nvPr/>
        </p:nvCxnSpPr>
        <p:spPr>
          <a:xfrm>
            <a:off x="5463015" y="2108810"/>
            <a:ext cx="1224329" cy="335187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F16ED5C-512C-4137-B564-BF1D3A80C03F}"/>
              </a:ext>
            </a:extLst>
          </p:cNvPr>
          <p:cNvCxnSpPr>
            <a:cxnSpLocks/>
            <a:stCxn id="13" idx="3"/>
            <a:endCxn id="20" idx="3"/>
          </p:cNvCxnSpPr>
          <p:nvPr/>
        </p:nvCxnSpPr>
        <p:spPr>
          <a:xfrm>
            <a:off x="7583488" y="2710697"/>
            <a:ext cx="19538" cy="695455"/>
          </a:xfrm>
          <a:prstGeom prst="bentConnector3">
            <a:avLst>
              <a:gd name="adj1" fmla="val 1270028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F100ADA-E2F8-4CEF-B6D1-3D644F816383}"/>
              </a:ext>
            </a:extLst>
          </p:cNvPr>
          <p:cNvCxnSpPr>
            <a:cxnSpLocks/>
            <a:stCxn id="20" idx="1"/>
            <a:endCxn id="21" idx="1"/>
          </p:cNvCxnSpPr>
          <p:nvPr/>
        </p:nvCxnSpPr>
        <p:spPr>
          <a:xfrm rot="10800000" flipV="1">
            <a:off x="5810738" y="3406151"/>
            <a:ext cx="12700" cy="685799"/>
          </a:xfrm>
          <a:prstGeom prst="bent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F3B897F-113D-4FC0-A8D0-11E0F1C04B5C}"/>
              </a:ext>
            </a:extLst>
          </p:cNvPr>
          <p:cNvCxnSpPr>
            <a:cxnSpLocks/>
            <a:stCxn id="21" idx="3"/>
            <a:endCxn id="22" idx="3"/>
          </p:cNvCxnSpPr>
          <p:nvPr/>
        </p:nvCxnSpPr>
        <p:spPr>
          <a:xfrm flipH="1">
            <a:off x="7583488" y="4091951"/>
            <a:ext cx="19538" cy="685801"/>
          </a:xfrm>
          <a:prstGeom prst="bentConnector3">
            <a:avLst>
              <a:gd name="adj1" fmla="val -1170028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88092AB-539F-4A79-9ACF-95A293B6D486}"/>
              </a:ext>
            </a:extLst>
          </p:cNvPr>
          <p:cNvCxnSpPr>
            <a:cxnSpLocks/>
            <a:stCxn id="14" idx="1"/>
            <a:endCxn id="15" idx="1"/>
          </p:cNvCxnSpPr>
          <p:nvPr/>
        </p:nvCxnSpPr>
        <p:spPr>
          <a:xfrm rot="10800000" flipV="1">
            <a:off x="1554650" y="2708754"/>
            <a:ext cx="5862" cy="695455"/>
          </a:xfrm>
          <a:prstGeom prst="bentConnector3">
            <a:avLst>
              <a:gd name="adj1" fmla="val 3999693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8EC2FA0-55A7-4D46-90FD-D80C506EA363}"/>
              </a:ext>
            </a:extLst>
          </p:cNvPr>
          <p:cNvCxnSpPr>
            <a:cxnSpLocks/>
            <a:stCxn id="15" idx="3"/>
            <a:endCxn id="16" idx="3"/>
          </p:cNvCxnSpPr>
          <p:nvPr/>
        </p:nvCxnSpPr>
        <p:spPr>
          <a:xfrm>
            <a:off x="3346938" y="3404210"/>
            <a:ext cx="12700" cy="685800"/>
          </a:xfrm>
          <a:prstGeom prst="bent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56E1C6-5344-4C1D-8E25-96681A8D3E5C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V="1">
            <a:off x="1554650" y="4090010"/>
            <a:ext cx="12700" cy="685800"/>
          </a:xfrm>
          <a:prstGeom prst="bent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B52B9F1-07BB-4265-BD48-46E9721D739C}"/>
              </a:ext>
            </a:extLst>
          </p:cNvPr>
          <p:cNvCxnSpPr>
            <a:stCxn id="19" idx="2"/>
            <a:endCxn id="4" idx="0"/>
          </p:cNvCxnSpPr>
          <p:nvPr/>
        </p:nvCxnSpPr>
        <p:spPr>
          <a:xfrm>
            <a:off x="4566871" y="1676400"/>
            <a:ext cx="0" cy="1657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A43A3EA-8C01-42B0-AFDA-176D7AB119DC}"/>
              </a:ext>
            </a:extLst>
          </p:cNvPr>
          <p:cNvSpPr txBox="1"/>
          <p:nvPr/>
        </p:nvSpPr>
        <p:spPr>
          <a:xfrm>
            <a:off x="1560512" y="1625178"/>
            <a:ext cx="17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(Grant Writing)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DC830E-7B72-4AEF-97C9-A2EE30D5EB0F}"/>
              </a:ext>
            </a:extLst>
          </p:cNvPr>
          <p:cNvSpPr txBox="1"/>
          <p:nvPr/>
        </p:nvSpPr>
        <p:spPr>
          <a:xfrm>
            <a:off x="5791200" y="1625178"/>
            <a:ext cx="17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(Grant Admin)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4D2348-2EB7-4945-A93C-0F88F876D249}"/>
              </a:ext>
            </a:extLst>
          </p:cNvPr>
          <p:cNvSpPr/>
          <p:nvPr/>
        </p:nvSpPr>
        <p:spPr>
          <a:xfrm>
            <a:off x="3670727" y="5728310"/>
            <a:ext cx="1792288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Keeping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6C4DCAB-1EEE-409E-9BB6-09067D22B3D5}"/>
              </a:ext>
            </a:extLst>
          </p:cNvPr>
          <p:cNvCxnSpPr>
            <a:cxnSpLocks/>
            <a:stCxn id="17" idx="2"/>
            <a:endCxn id="81" idx="0"/>
          </p:cNvCxnSpPr>
          <p:nvPr/>
        </p:nvCxnSpPr>
        <p:spPr>
          <a:xfrm flipH="1">
            <a:off x="4566871" y="5565282"/>
            <a:ext cx="1955" cy="1630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0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sz="4000" dirty="0"/>
              <a:t>HMGP Post Fire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0A0D7-40D0-4EAE-B3DB-204B2B366E67}"/>
              </a:ext>
            </a:extLst>
          </p:cNvPr>
          <p:cNvSpPr txBox="1"/>
          <p:nvPr/>
        </p:nvSpPr>
        <p:spPr>
          <a:xfrm flipH="1">
            <a:off x="152402" y="1675216"/>
            <a:ext cx="8839198" cy="41058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3050" indent="-2730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2021 Funding: $8,306,965 ($1,038,371 per FMAG declaration)</a:t>
            </a:r>
          </a:p>
          <a:p>
            <a:pPr marL="273050" indent="-2730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Prioritized to the jurisdiction where the fire occurred</a:t>
            </a:r>
          </a:p>
          <a:p>
            <a:pPr marL="273050" indent="-2730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Grant program aimed at reducing long-term wildfire risks &amp; impacts  </a:t>
            </a:r>
          </a:p>
          <a:p>
            <a:pPr marL="273050" marR="0" lvl="0" indent="-2730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Cost-Share: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75% Federal, 12.5% State, 12.5% Local</a:t>
            </a:r>
            <a:endParaRPr lang="en-US" sz="2000" dirty="0">
              <a:solidFill>
                <a:srgbClr val="444444"/>
              </a:solidFill>
              <a:latin typeface="+mj-lt"/>
            </a:endParaRPr>
          </a:p>
          <a:p>
            <a:pPr marL="273050" marR="0" lvl="0" indent="-273050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Eligibility: Public entities with FEMA-approved Hazard Mitigation Plans, and qualifying non-profits</a:t>
            </a:r>
          </a:p>
          <a:p>
            <a:pPr marL="273050" marR="0" lvl="0" indent="-273050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en-US" sz="2000" dirty="0">
                <a:solidFill>
                  <a:srgbClr val="444444"/>
                </a:solidFill>
                <a:latin typeface="+mj-lt"/>
              </a:rPr>
              <a:t>Period of Performance: 3 years </a:t>
            </a:r>
          </a:p>
          <a:p>
            <a:pPr marL="273050" marR="0" lvl="0" indent="-273050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en-US" sz="20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F4702-AC9D-4642-A741-2E776B6DC6C4}"/>
              </a:ext>
            </a:extLst>
          </p:cNvPr>
          <p:cNvSpPr/>
          <p:nvPr/>
        </p:nvSpPr>
        <p:spPr>
          <a:xfrm>
            <a:off x="7010400" y="4495800"/>
            <a:ext cx="1699604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Projects do NOT have to occur on burned land</a:t>
            </a:r>
          </a:p>
        </p:txBody>
      </p:sp>
    </p:spTree>
    <p:extLst>
      <p:ext uri="{BB962C8B-B14F-4D97-AF65-F5344CB8AC3E}">
        <p14:creationId xmlns:p14="http://schemas.microsoft.com/office/powerpoint/2010/main" val="187440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3CE9C4E-0725-4EF5-B971-0FDFD930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4" y="3312527"/>
            <a:ext cx="2835798" cy="1764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2A1BF90-0440-4EEB-B8DF-7B6B2BEF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83071" y="3312694"/>
            <a:ext cx="2819532" cy="1764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43FF7-2CF5-4388-93FD-88D39F0BBCE4}"/>
              </a:ext>
            </a:extLst>
          </p:cNvPr>
          <p:cNvSpPr txBox="1"/>
          <p:nvPr/>
        </p:nvSpPr>
        <p:spPr>
          <a:xfrm>
            <a:off x="3023286" y="1955829"/>
            <a:ext cx="2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u="sng" dirty="0">
                <a:solidFill>
                  <a:prstClr val="black"/>
                </a:solidFill>
                <a:latin typeface="Calibri" panose="020F0502020204030204"/>
              </a:rPr>
              <a:t>High-Risk WUI Neighborhoods 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Hazardous Fuel Reduction 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Defensible Space work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Ignition-resistant home retrofits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0F5A5-54D9-4A90-AB65-F62F79AD3F98}"/>
              </a:ext>
            </a:extLst>
          </p:cNvPr>
          <p:cNvSpPr txBox="1"/>
          <p:nvPr/>
        </p:nvSpPr>
        <p:spPr>
          <a:xfrm>
            <a:off x="187487" y="1966069"/>
            <a:ext cx="28357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 u="sng" dirty="0">
                <a:solidFill>
                  <a:prstClr val="black"/>
                </a:solidFill>
                <a:latin typeface="Calibri" panose="020F0502020204030204"/>
              </a:rPr>
              <a:t>Increased Flood Risk 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Culvert upsizing 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Storm drain system improvements</a:t>
            </a:r>
          </a:p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Long-term erosion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BEB08-4A62-4F5B-8702-832F947D5694}"/>
              </a:ext>
            </a:extLst>
          </p:cNvPr>
          <p:cNvSpPr txBox="1"/>
          <p:nvPr/>
        </p:nvSpPr>
        <p:spPr>
          <a:xfrm>
            <a:off x="5706277" y="1966069"/>
            <a:ext cx="3196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500" b="1" u="sng" dirty="0">
                <a:solidFill>
                  <a:prstClr val="black"/>
                </a:solidFill>
                <a:latin typeface="Calibri" panose="020F0502020204030204"/>
              </a:rPr>
              <a:t>Infrastructure &amp; Essential Services</a:t>
            </a:r>
          </a:p>
          <a:p>
            <a:pPr algn="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Emergency back-up generators</a:t>
            </a:r>
          </a:p>
          <a:p>
            <a:pPr algn="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Facility fireproofing and hardening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ED6A68F4-C956-45EA-B7B7-C1FC589D3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49" y="2917392"/>
            <a:ext cx="2602205" cy="255480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24DF92B-C57A-4EBA-B379-837512DF4CBD}"/>
              </a:ext>
            </a:extLst>
          </p:cNvPr>
          <p:cNvSpPr txBox="1">
            <a:spLocks/>
          </p:cNvSpPr>
          <p:nvPr/>
        </p:nvSpPr>
        <p:spPr>
          <a:xfrm>
            <a:off x="681409" y="5591512"/>
            <a:ext cx="8127125" cy="7848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Visit 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https://mil.wa.gov/grants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or email 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  <a:hlinkClick r:id="rId6"/>
              </a:rPr>
              <a:t>HMA@mil.wa.gov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for more information</a:t>
            </a:r>
          </a:p>
          <a:p>
            <a:pPr algn="ctr" defTabSz="685800">
              <a:defRPr/>
            </a:pPr>
            <a:endParaRPr lang="en-US" sz="2000" b="1" i="0" dirty="0">
              <a:solidFill>
                <a:schemeClr val="accent1"/>
              </a:solidFill>
              <a:effectLst/>
              <a:latin typeface="Noto Sans"/>
            </a:endParaRPr>
          </a:p>
          <a:p>
            <a:pPr algn="ctr" defTabSz="685800">
              <a:defRPr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Noto Sans"/>
              </a:rPr>
              <a:t>POC: Tim Cook, 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Noto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tim.cook@mil.wa.gov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Noto Sans"/>
              </a:rPr>
              <a:t> or (253) 512-7072</a:t>
            </a:r>
            <a:endParaRPr lang="en-US" sz="2400" b="1" dirty="0">
              <a:solidFill>
                <a:schemeClr val="accent1"/>
              </a:solidFill>
              <a:latin typeface="Noto Sans"/>
            </a:endParaRPr>
          </a:p>
          <a:p>
            <a:pPr algn="ctr" defTabSz="685800">
              <a:defRPr/>
            </a:pPr>
            <a:endParaRPr lang="en-US" sz="21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1F8D75-D8FE-497D-84FD-A9308B02519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4000" dirty="0"/>
              <a:t>Parting Shot … HMGP – Post Fire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EC20A-4D42-4627-86FD-B7A9D9525552}"/>
              </a:ext>
            </a:extLst>
          </p:cNvPr>
          <p:cNvSpPr txBox="1">
            <a:spLocks/>
          </p:cNvSpPr>
          <p:nvPr/>
        </p:nvSpPr>
        <p:spPr>
          <a:xfrm>
            <a:off x="151951" y="176163"/>
            <a:ext cx="8839200" cy="1143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4000" dirty="0"/>
              <a:t>HMGP Post Fire – Project Examples</a:t>
            </a:r>
          </a:p>
        </p:txBody>
      </p:sp>
    </p:spTree>
    <p:extLst>
      <p:ext uri="{BB962C8B-B14F-4D97-AF65-F5344CB8AC3E}">
        <p14:creationId xmlns:p14="http://schemas.microsoft.com/office/powerpoint/2010/main" val="146226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FMAG Program – Section Staff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5531D5-2570-4C5A-8BBE-796F725CA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05011"/>
              </p:ext>
            </p:extLst>
          </p:nvPr>
        </p:nvGraphicFramePr>
        <p:xfrm>
          <a:off x="1112520" y="1295400"/>
          <a:ext cx="6888480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197864836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412479663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28857268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17142447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FMAG Section Staff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0179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Catharina “</a:t>
                      </a:r>
                      <a:r>
                        <a:rPr lang="en-US" dirty="0" err="1"/>
                        <a:t>Cat”Whipple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catharina.whipple@mil.wa.gov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4"/>
                        </a:rPr>
                        <a:t>chris.polit@mil.wa.gov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345-0436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664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Amy Mampreian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amy.mampreian@mil.wa.gov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elizabeth.byrd-rand@mil.wa.gov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640-4868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7677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Kristin Moerler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kristin.moerler@mil.wa.gov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(253) 355-8418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3776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Geoff Phillips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8"/>
                        </a:rPr>
                        <a:t>geoffrey.phillips@mil.wa.gov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(253) 355-5600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8227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Joseph Price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9"/>
                        </a:rPr>
                        <a:t>joseph.price@mil.wa.gov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512-7144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805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Assistant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5731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Helen Fortune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0"/>
                        </a:rPr>
                        <a:t>helen.fortune@mil.wa.gov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512-7424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204862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Alternate POCs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412575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Gary Urbas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1"/>
                        </a:rPr>
                        <a:t>gary.urbas@mil.wa.gov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512-7402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436056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Kelly Thomas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2"/>
                        </a:rPr>
                        <a:t>kelly.thomas@mil.wa.gov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32597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Jon Holmes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3"/>
                        </a:rPr>
                        <a:t>jon.holmes@mil.wa.gov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512-7429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835207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Eric Cunningham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4"/>
                        </a:rPr>
                        <a:t>eric.cunningham@mil.wa.gov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(253) 512-7408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81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1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114800"/>
          </a:xfrm>
        </p:spPr>
        <p:txBody>
          <a:bodyPr/>
          <a:lstStyle/>
          <a:p>
            <a:pPr marL="339725" indent="-339725">
              <a:spcAft>
                <a:spcPct val="25000"/>
              </a:spcAft>
              <a:buSzPct val="125000"/>
              <a:buFont typeface="Wingdings 2" pitchFamily="18" charset="2"/>
              <a:buChar char=""/>
              <a:tabLst>
                <a:tab pos="344488" algn="l"/>
              </a:tabLst>
            </a:pPr>
            <a:r>
              <a:rPr lang="en-US" dirty="0"/>
              <a:t>Federal grant funding to </a:t>
            </a:r>
            <a:r>
              <a:rPr lang="en-US" u="sng" dirty="0"/>
              <a:t>reimburse</a:t>
            </a:r>
            <a:r>
              <a:rPr lang="en-US" dirty="0"/>
              <a:t> costs associated with suppression and emergency protective measures for a declared fire</a:t>
            </a:r>
            <a:endParaRPr lang="en-US" dirty="0">
              <a:solidFill>
                <a:schemeClr val="tx1"/>
              </a:solidFill>
            </a:endParaRPr>
          </a:p>
          <a:p>
            <a:pPr marL="339725" indent="-339725">
              <a:spcAft>
                <a:spcPct val="25000"/>
              </a:spcAft>
              <a:buSzPct val="125000"/>
              <a:buFont typeface="Wingdings 2" pitchFamily="18" charset="2"/>
              <a:buChar char=""/>
              <a:tabLst>
                <a:tab pos="344488" algn="l"/>
              </a:tabLst>
            </a:pPr>
            <a:r>
              <a:rPr lang="en-US" dirty="0">
                <a:solidFill>
                  <a:schemeClr val="tx1"/>
                </a:solidFill>
              </a:rPr>
              <a:t>FMAGP effective October 30, 2001</a:t>
            </a:r>
          </a:p>
          <a:p>
            <a:pPr marL="339725" indent="-339725">
              <a:spcAft>
                <a:spcPct val="25000"/>
              </a:spcAft>
              <a:buSzPct val="125000"/>
              <a:buFont typeface="Wingdings 2" pitchFamily="18" charset="2"/>
              <a:buChar char=""/>
              <a:tabLst>
                <a:tab pos="344488" algn="l"/>
              </a:tabLst>
            </a:pPr>
            <a:r>
              <a:rPr lang="en-US" dirty="0">
                <a:solidFill>
                  <a:schemeClr val="tx1"/>
                </a:solidFill>
              </a:rPr>
              <a:t>For wildland fires – forests and grasslands, public or private lands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FMAG Purpose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120" y="1371600"/>
            <a:ext cx="3095625" cy="4686552"/>
          </a:xfrm>
        </p:spPr>
        <p:txBody>
          <a:bodyPr anchor="ctr"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The potential impact of a fire or fire complex is of such a severity and magnitude that it would result in a presidential major disaster declaration for the Public Assistance Program, the Individual Assistance Program, or both.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Threat of a Major Disaster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4089A-A0CD-4025-89F9-5C476588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76" y="1521744"/>
            <a:ext cx="5702142" cy="438626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964D6129-8AFE-4B05-B3E2-CDD4D234D492}"/>
              </a:ext>
            </a:extLst>
          </p:cNvPr>
          <p:cNvSpPr txBox="1"/>
          <p:nvPr/>
        </p:nvSpPr>
        <p:spPr>
          <a:xfrm>
            <a:off x="3962400" y="5944018"/>
            <a:ext cx="41192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15" dirty="0">
                <a:latin typeface="Calibri"/>
                <a:cs typeface="Calibri"/>
              </a:rPr>
              <a:t>7-8 September 2020 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371600"/>
            <a:ext cx="8496300" cy="5029200"/>
          </a:xfrm>
        </p:spPr>
        <p:txBody>
          <a:bodyPr/>
          <a:lstStyle/>
          <a:p>
            <a:pPr marL="230188" indent="-230188">
              <a:buSzPct val="100000"/>
              <a:buFont typeface="Wingdings 2" pitchFamily="18" charset="2"/>
              <a:buChar char=""/>
            </a:pPr>
            <a:r>
              <a:rPr lang="en-US" sz="2400" dirty="0"/>
              <a:t>FMAG declarations require coordinated effort between FEMA and WA State Agencies, Local Jurisdictions, the USFS Principal Fire Advisor, and the National Interagency Fire Center (NIFC)</a:t>
            </a:r>
          </a:p>
          <a:p>
            <a:pPr marL="230188" indent="-230188">
              <a:buSzPct val="100000"/>
              <a:buFont typeface="Wingdings 2" pitchFamily="18" charset="2"/>
              <a:buChar char=""/>
            </a:pPr>
            <a:r>
              <a:rPr lang="en-US" sz="2400" dirty="0">
                <a:solidFill>
                  <a:schemeClr val="tx1"/>
                </a:solidFill>
              </a:rPr>
              <a:t>Timing Critical - State or Indian tribal government  must submit a request for fire management assistance declaration to the FEMA Regional Administrator </a:t>
            </a:r>
            <a:r>
              <a:rPr lang="en-US" sz="2400" u="sng" dirty="0">
                <a:solidFill>
                  <a:schemeClr val="tx1"/>
                </a:solidFill>
              </a:rPr>
              <a:t>while</a:t>
            </a:r>
            <a:r>
              <a:rPr lang="en-US" sz="2400" dirty="0">
                <a:solidFill>
                  <a:schemeClr val="tx1"/>
                </a:solidFill>
              </a:rPr>
              <a:t> the fire is:</a:t>
            </a:r>
          </a:p>
          <a:p>
            <a:pPr marL="441326" lvl="1" indent="-166688">
              <a:buSzPct val="100000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Burning uncontrolled</a:t>
            </a:r>
            <a:r>
              <a:rPr lang="en-US" dirty="0">
                <a:solidFill>
                  <a:schemeClr val="tx1"/>
                </a:solidFill>
              </a:rPr>
              <a:t>, and </a:t>
            </a:r>
          </a:p>
          <a:p>
            <a:pPr marL="514350" lvl="1" indent="-239713">
              <a:spcBef>
                <a:spcPts val="0"/>
              </a:spcBef>
              <a:buSzPct val="100000"/>
            </a:pPr>
            <a:r>
              <a:rPr lang="en-US" b="1" i="1" dirty="0">
                <a:solidFill>
                  <a:schemeClr val="tx1"/>
                </a:solidFill>
              </a:rPr>
              <a:t>Threatens </a:t>
            </a:r>
            <a:r>
              <a:rPr lang="en-US" dirty="0">
                <a:solidFill>
                  <a:schemeClr val="tx1"/>
                </a:solidFill>
              </a:rPr>
              <a:t>such destruction as would constitute a major disaster – lives, improved property, critical facilities/infrastructure, critical watersheds</a:t>
            </a:r>
          </a:p>
          <a:p>
            <a:pPr marL="274637" lvl="1" indent="0">
              <a:spcBef>
                <a:spcPts val="0"/>
              </a:spcBef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Collaborative Effort</a:t>
            </a:r>
          </a:p>
        </p:txBody>
      </p:sp>
    </p:spTree>
    <p:extLst>
      <p:ext uri="{BB962C8B-B14F-4D97-AF65-F5344CB8AC3E}">
        <p14:creationId xmlns:p14="http://schemas.microsoft.com/office/powerpoint/2010/main" val="295536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FMAG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24672" cy="4800600"/>
          </a:xfrm>
        </p:spPr>
        <p:txBody>
          <a:bodyPr/>
          <a:lstStyle/>
          <a:p>
            <a:pPr>
              <a:buSzPct val="100000"/>
              <a:buFont typeface="Wingdings 2" pitchFamily="18" charset="2"/>
              <a:buChar char=""/>
            </a:pPr>
            <a:r>
              <a:rPr lang="en-US" sz="2400" dirty="0"/>
              <a:t>Many times, FMAG program staff work on federal fire declarations with no SEOC activation</a:t>
            </a:r>
          </a:p>
          <a:p>
            <a:pPr lvl="1">
              <a:buSzPct val="100000"/>
            </a:pPr>
            <a:r>
              <a:rPr lang="en-US" dirty="0"/>
              <a:t>DNR fires – Many times A&amp;WC isn’t notified. FMAG staff called directly by DNR</a:t>
            </a:r>
          </a:p>
          <a:p>
            <a:pPr lvl="1">
              <a:buSzPct val="100000"/>
            </a:pPr>
            <a:r>
              <a:rPr lang="en-US" dirty="0"/>
              <a:t>State Mobe – When Mobe is approved and WSP staff are activated, FMAG program staff work with WSP staff and Fire IC to evaluate FMAG threat level </a:t>
            </a:r>
          </a:p>
          <a:p>
            <a:pPr lvl="1">
              <a:buSzPct val="100000"/>
            </a:pPr>
            <a:r>
              <a:rPr lang="en-US" dirty="0"/>
              <a:t>SEOC activations for fire seasons used to be considered highly unusual. Now SEOC activates annually for fire season</a:t>
            </a:r>
          </a:p>
          <a:p>
            <a:pPr lvl="1">
              <a:buSzPct val="100000"/>
            </a:pPr>
            <a:r>
              <a:rPr lang="en-US" dirty="0"/>
              <a:t>FMAG Staff monitor social media, scanner traffic, and news sources for early information on fires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WA State Fire Service Resource Mobilization (Mobe) &amp; FMAG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2100975"/>
            <a:ext cx="3962400" cy="4355973"/>
          </a:xfrm>
        </p:spPr>
        <p:txBody>
          <a:bodyPr/>
          <a:lstStyle/>
          <a:p>
            <a:pPr marL="273050" lvl="1">
              <a:buNone/>
            </a:pPr>
            <a:r>
              <a:rPr lang="en-US" sz="1800" dirty="0"/>
              <a:t>State Mobilization:</a:t>
            </a:r>
          </a:p>
          <a:p>
            <a:pPr marL="273050" lvl="1"/>
            <a:r>
              <a:rPr lang="en-US" sz="1800" dirty="0"/>
              <a:t>WA State Program</a:t>
            </a:r>
          </a:p>
          <a:p>
            <a:pPr marL="273050" lvl="1"/>
            <a:r>
              <a:rPr lang="en-US" sz="1800" dirty="0"/>
              <a:t>Must be requested by a Fire Chief</a:t>
            </a:r>
          </a:p>
          <a:p>
            <a:pPr marL="273050" lvl="1"/>
            <a:r>
              <a:rPr lang="en-US" sz="1800" dirty="0"/>
              <a:t>Must be burning on or immediately threatening district lands</a:t>
            </a:r>
          </a:p>
          <a:p>
            <a:pPr marL="273050" lvl="1"/>
            <a:r>
              <a:rPr lang="en-US" sz="1800" dirty="0"/>
              <a:t>Local and mutual aid must be exhausted</a:t>
            </a:r>
          </a:p>
          <a:p>
            <a:pPr marL="273050" lvl="1"/>
            <a:r>
              <a:rPr lang="en-US" sz="1800" dirty="0"/>
              <a:t>Regional Fire Coordinators assist with request coordination</a:t>
            </a:r>
          </a:p>
          <a:p>
            <a:pPr marL="273050" lvl="1"/>
            <a:r>
              <a:rPr lang="en-US" sz="1800" dirty="0"/>
              <a:t>Approved by WSP Chief</a:t>
            </a:r>
          </a:p>
          <a:p>
            <a:pPr marL="273050" lvl="1"/>
            <a:r>
              <a:rPr lang="en-US" sz="1800" dirty="0"/>
              <a:t>Fire service resources only</a:t>
            </a:r>
          </a:p>
          <a:p>
            <a:pPr marL="273050" lvl="1"/>
            <a:r>
              <a:rPr lang="en-US" sz="1800" dirty="0"/>
              <a:t>Reimbursement from authorization time to MOBE end time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917709-74F6-4954-B03A-054F2100783F}"/>
              </a:ext>
            </a:extLst>
          </p:cNvPr>
          <p:cNvSpPr txBox="1">
            <a:spLocks/>
          </p:cNvSpPr>
          <p:nvPr/>
        </p:nvSpPr>
        <p:spPr bwMode="auto">
          <a:xfrm>
            <a:off x="4572000" y="2096964"/>
            <a:ext cx="4152900" cy="43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0">
              <a:buFont typeface="Wingdings" pitchFamily="2" charset="2"/>
              <a:buNone/>
            </a:pPr>
            <a:r>
              <a:rPr lang="en-US" sz="1800" dirty="0"/>
              <a:t>FMAG:</a:t>
            </a:r>
          </a:p>
          <a:p>
            <a:pPr lvl="1"/>
            <a:r>
              <a:rPr lang="en-US" sz="1800" dirty="0"/>
              <a:t>Federal Program</a:t>
            </a:r>
          </a:p>
          <a:p>
            <a:pPr lvl="1"/>
            <a:r>
              <a:rPr lang="en-US" sz="1800" dirty="0"/>
              <a:t>Federal fire must be requested by Governor or authorized rep</a:t>
            </a:r>
          </a:p>
          <a:p>
            <a:pPr lvl="1"/>
            <a:r>
              <a:rPr lang="en-US" sz="1800" dirty="0"/>
              <a:t>Must be threatening to cause major disaster</a:t>
            </a:r>
          </a:p>
          <a:p>
            <a:pPr lvl="1"/>
            <a:r>
              <a:rPr lang="en-US" sz="1800" dirty="0"/>
              <a:t>EMD/DNR have GARs and coordinate requests</a:t>
            </a:r>
          </a:p>
          <a:p>
            <a:pPr lvl="1"/>
            <a:r>
              <a:rPr lang="en-US" sz="1800" dirty="0"/>
              <a:t>Approved by FEMA Regional Administrator</a:t>
            </a:r>
          </a:p>
          <a:p>
            <a:pPr lvl="1"/>
            <a:r>
              <a:rPr lang="en-US" sz="1800" dirty="0"/>
              <a:t>Fire service and emergency response </a:t>
            </a:r>
          </a:p>
          <a:p>
            <a:pPr lvl="1"/>
            <a:r>
              <a:rPr lang="en-US" sz="1800" dirty="0"/>
              <a:t>Incident period tied to threat to homes and infrastructure </a:t>
            </a:r>
            <a:endParaRPr lang="en-US" sz="1600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965B2-BF2B-4F32-9736-27912EAF9468}"/>
              </a:ext>
            </a:extLst>
          </p:cNvPr>
          <p:cNvSpPr txBox="1"/>
          <p:nvPr/>
        </p:nvSpPr>
        <p:spPr>
          <a:xfrm>
            <a:off x="1219200" y="1339516"/>
            <a:ext cx="6705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MOBE ≠ FMAG</a:t>
            </a: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6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Washington FMAG Declaration Process</a:t>
            </a:r>
          </a:p>
        </p:txBody>
      </p:sp>
      <p:sp>
        <p:nvSpPr>
          <p:cNvPr id="4" name="Explosion: 8 Points 3"/>
          <p:cNvSpPr/>
          <p:nvPr/>
        </p:nvSpPr>
        <p:spPr>
          <a:xfrm>
            <a:off x="293233" y="1127010"/>
            <a:ext cx="2222256" cy="17084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Fire Starts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5360446" y="1883992"/>
            <a:ext cx="316523" cy="194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Arrow: Right 8"/>
          <p:cNvSpPr/>
          <p:nvPr/>
        </p:nvSpPr>
        <p:spPr>
          <a:xfrm flipH="1">
            <a:off x="4621087" y="4422199"/>
            <a:ext cx="1055882" cy="333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Arrow: Right 12"/>
          <p:cNvSpPr/>
          <p:nvPr/>
        </p:nvSpPr>
        <p:spPr>
          <a:xfrm>
            <a:off x="2515537" y="1840221"/>
            <a:ext cx="316523" cy="194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Arrow: Curved Left 13"/>
          <p:cNvSpPr/>
          <p:nvPr/>
        </p:nvSpPr>
        <p:spPr>
          <a:xfrm>
            <a:off x="8147246" y="1883993"/>
            <a:ext cx="703522" cy="28404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5" name="Rectangle: Beveled 14"/>
          <p:cNvSpPr/>
          <p:nvPr/>
        </p:nvSpPr>
        <p:spPr>
          <a:xfrm>
            <a:off x="542921" y="3299680"/>
            <a:ext cx="4078166" cy="257981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If the request is approved, The fire is declared a federal fire with FMAG and HMGP-Post Fire funding authorized.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WA EMD staff gain consensus from WA DNR and WSP on 100% containment &amp; incident period end time and send for PFA and FEMA Region X approval.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E69A3D-0302-4598-A47A-900874065E83}"/>
              </a:ext>
            </a:extLst>
          </p:cNvPr>
          <p:cNvSpPr/>
          <p:nvPr/>
        </p:nvSpPr>
        <p:spPr>
          <a:xfrm>
            <a:off x="5809517" y="3642360"/>
            <a:ext cx="2343883" cy="207412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State coordinates with regional partners to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</a:t>
            </a:r>
            <a:r>
              <a:rPr lang="en-US" sz="1350" dirty="0">
                <a:solidFill>
                  <a:prstClr val="white"/>
                </a:solidFill>
                <a:latin typeface="Calibri"/>
              </a:rPr>
              <a:t>fire specific information and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status of statewide “firescape” to the PFA and FEMA Region X</a:t>
            </a:r>
          </a:p>
          <a:p>
            <a:pPr algn="ctr">
              <a:defRPr/>
            </a:pPr>
            <a:r>
              <a:rPr lang="en-US" sz="1350" dirty="0"/>
              <a:t>(Local Participation Essential)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E99DAB-80A8-4F09-9FA9-95DABAF4000F}"/>
              </a:ext>
            </a:extLst>
          </p:cNvPr>
          <p:cNvSpPr/>
          <p:nvPr/>
        </p:nvSpPr>
        <p:spPr>
          <a:xfrm>
            <a:off x="5803362" y="1308099"/>
            <a:ext cx="2343883" cy="13463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Complete FEMA FMAG Request Forms</a:t>
            </a:r>
          </a:p>
          <a:p>
            <a:pPr algn="ctr"/>
            <a:r>
              <a:rPr lang="en-US" sz="1350" dirty="0"/>
              <a:t>(Local Information Essential)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BB0A13-9BE3-44DC-B9E2-2DA44D923E0F}"/>
              </a:ext>
            </a:extLst>
          </p:cNvPr>
          <p:cNvSpPr/>
          <p:nvPr/>
        </p:nvSpPr>
        <p:spPr>
          <a:xfrm>
            <a:off x="2920406" y="1351871"/>
            <a:ext cx="2343883" cy="12587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Gain Situational Awareness and conduct a threat assessment</a:t>
            </a:r>
          </a:p>
          <a:p>
            <a:pPr algn="ctr"/>
            <a:r>
              <a:rPr lang="en-US" sz="1350" dirty="0"/>
              <a:t>(Local Information Essential)</a:t>
            </a:r>
          </a:p>
        </p:txBody>
      </p:sp>
    </p:spTree>
    <p:extLst>
      <p:ext uri="{BB962C8B-B14F-4D97-AF65-F5344CB8AC3E}">
        <p14:creationId xmlns:p14="http://schemas.microsoft.com/office/powerpoint/2010/main" val="232842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re-mon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417195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4589" y="1279859"/>
            <a:ext cx="8382000" cy="28194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  <a:tabLst>
                <a:tab pos="344488" algn="l"/>
              </a:tabLst>
            </a:pPr>
            <a:r>
              <a:rPr lang="en-US" dirty="0">
                <a:solidFill>
                  <a:schemeClr val="tx1"/>
                </a:solidFill>
              </a:rPr>
              <a:t>Reimbursement Grants:</a:t>
            </a:r>
          </a:p>
          <a:p>
            <a:pPr marL="628650" indent="-342900"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75% federal funding </a:t>
            </a:r>
          </a:p>
          <a:p>
            <a:pPr marL="628650" indent="-342900">
              <a:spcBef>
                <a:spcPts val="600"/>
              </a:spcBef>
              <a:spcAft>
                <a:spcPts val="400"/>
              </a:spcAft>
              <a:buSzTx/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Non-federal 25% share is the Applicant’s responsibility </a:t>
            </a:r>
          </a:p>
          <a:p>
            <a:pPr marL="628650" indent="-342900">
              <a:spcBef>
                <a:spcPts val="600"/>
              </a:spcBef>
              <a:spcAft>
                <a:spcPts val="400"/>
              </a:spcAft>
              <a:buSzTx/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There is often a state match (12.5%)</a:t>
            </a:r>
          </a:p>
          <a:p>
            <a:pPr marL="628650" indent="-342900">
              <a:spcBef>
                <a:spcPts val="600"/>
              </a:spcBef>
              <a:spcAft>
                <a:spcPts val="600"/>
              </a:spcAft>
              <a:buSzTx/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Only available in the declared counties following the Declaration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FMAG Funding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FB04B-9AEC-4C5E-ADDE-02E35256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89" y="4267200"/>
            <a:ext cx="579521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SzPct val="100000"/>
              <a:tabLst>
                <a:tab pos="344488" algn="l"/>
              </a:tabLst>
            </a:pPr>
            <a:r>
              <a:rPr lang="en-US" dirty="0"/>
              <a:t>Eligible Participants:</a:t>
            </a:r>
          </a:p>
          <a:p>
            <a:pPr marL="560388" lvl="1" indent="-285750">
              <a:spcBef>
                <a:spcPts val="0"/>
              </a:spcBef>
              <a:spcAft>
                <a:spcPts val="400"/>
              </a:spcAft>
              <a:buSzPct val="100000"/>
              <a:tabLst>
                <a:tab pos="344488" algn="l"/>
              </a:tabLst>
            </a:pPr>
            <a:r>
              <a:rPr lang="en-US" dirty="0"/>
              <a:t>Public entities (State agencies, counties, cities/towns, &amp; special purpose districts)</a:t>
            </a:r>
          </a:p>
          <a:p>
            <a:pPr marL="560388" lvl="1" indent="-285750">
              <a:spcBef>
                <a:spcPts val="600"/>
              </a:spcBef>
              <a:spcAft>
                <a:spcPts val="600"/>
              </a:spcAft>
              <a:buSzPct val="100000"/>
              <a:tabLst>
                <a:tab pos="344488" algn="l"/>
              </a:tabLst>
            </a:pPr>
            <a:r>
              <a:rPr lang="en-US" dirty="0"/>
              <a:t>PNPs, Businesses, &amp; Individuals excluded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5333999" cy="4356100"/>
          </a:xfrm>
        </p:spPr>
        <p:txBody>
          <a:bodyPr/>
          <a:lstStyle/>
          <a:p>
            <a:pPr>
              <a:spcAft>
                <a:spcPct val="35000"/>
              </a:spcAft>
              <a:buSzPct val="100000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activities performed must be:</a:t>
            </a:r>
          </a:p>
          <a:p>
            <a:pPr lvl="1">
              <a:spcBef>
                <a:spcPct val="0"/>
              </a:spcBef>
            </a:pPr>
            <a:r>
              <a:rPr lang="en-US" sz="2600" dirty="0">
                <a:cs typeface="Times New Roman" pitchFamily="18" charset="0"/>
              </a:rPr>
              <a:t>T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he legal responsibility of the applying entity 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W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ithin the incident period, or required as the result of the declared fire</a:t>
            </a:r>
          </a:p>
          <a:p>
            <a:pPr lvl="1"/>
            <a:r>
              <a:rPr lang="en-US" sz="2600" dirty="0">
                <a:cs typeface="Times New Roman" pitchFamily="18" charset="0"/>
              </a:rPr>
              <a:t>L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ocated within the designated area or related to  firefighting activities (i.e., EOC or dispatch)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/>
              <a:t>Eligibility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815773" cy="38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D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2676"/>
      </a:accent1>
      <a:accent2>
        <a:srgbClr val="002676"/>
      </a:accent2>
      <a:accent3>
        <a:srgbClr val="002676"/>
      </a:accent3>
      <a:accent4>
        <a:srgbClr val="002676"/>
      </a:accent4>
      <a:accent5>
        <a:srgbClr val="005BD3"/>
      </a:accent5>
      <a:accent6>
        <a:srgbClr val="00349E"/>
      </a:accent6>
      <a:hlink>
        <a:srgbClr val="002676"/>
      </a:hlink>
      <a:folHlink>
        <a:srgbClr val="0044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1423</Words>
  <Application>Microsoft Office PowerPoint</Application>
  <PresentationFormat>On-screen Show (4:3)</PresentationFormat>
  <Paragraphs>218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Noto Sans</vt:lpstr>
      <vt:lpstr>Times New Roman</vt:lpstr>
      <vt:lpstr>Wingdings</vt:lpstr>
      <vt:lpstr>Wingdings 2</vt:lpstr>
      <vt:lpstr>EMD Theme</vt:lpstr>
      <vt:lpstr>PowerPoint Presentation</vt:lpstr>
      <vt:lpstr>FMAG Purpose</vt:lpstr>
      <vt:lpstr>Threat of a Major Disaster</vt:lpstr>
      <vt:lpstr>Collaborative Effort</vt:lpstr>
      <vt:lpstr>FMAG Coordination</vt:lpstr>
      <vt:lpstr>WA State Fire Service Resource Mobilization (Mobe) &amp; FMAG</vt:lpstr>
      <vt:lpstr>Washington FMAG Declaration Process</vt:lpstr>
      <vt:lpstr>FMAG Funding</vt:lpstr>
      <vt:lpstr>Eligibility Requirements</vt:lpstr>
      <vt:lpstr>Eligible Costs</vt:lpstr>
      <vt:lpstr>Categories of Eligible Costs</vt:lpstr>
      <vt:lpstr>Ineligible Costs</vt:lpstr>
      <vt:lpstr>Mutual Aid</vt:lpstr>
      <vt:lpstr>Cost Documentation</vt:lpstr>
      <vt:lpstr>FMAG/PA PROCESS - DUAL TRACKS</vt:lpstr>
      <vt:lpstr>HMGP Post Fire</vt:lpstr>
      <vt:lpstr>PowerPoint Presentation</vt:lpstr>
      <vt:lpstr>FMAG Program – Section Staff</vt:lpstr>
    </vt:vector>
  </TitlesOfParts>
  <Company>WAEMD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bnm245</dc:creator>
  <cp:lastModifiedBy>Mampreian, Amy (MIL)</cp:lastModifiedBy>
  <cp:revision>234</cp:revision>
  <cp:lastPrinted>2021-10-08T00:41:44Z</cp:lastPrinted>
  <dcterms:created xsi:type="dcterms:W3CDTF">2012-12-12T17:38:41Z</dcterms:created>
  <dcterms:modified xsi:type="dcterms:W3CDTF">2023-02-07T22:21:59Z</dcterms:modified>
</cp:coreProperties>
</file>