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Layouts/slideLayout10.xml" ContentType="application/vnd.openxmlformats-officedocument.presentationml.slideLayout+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8" r:id="rId3"/>
    <p:sldId id="259"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8" d="100"/>
          <a:sy n="108" d="100"/>
        </p:scale>
        <p:origin x="63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13" Type="http://schemas.openxmlformats.org/officeDocument/2006/relationships/customXml" Target="../customXml/item4.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notesMaster" Target="notesMasters/notesMaster1.xml"/><Relationship Id="rId10"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948A18-F007-42C1-9DE2-89105996F9E0}" type="datetimeFigureOut">
              <a:rPr lang="en-US" smtClean="0"/>
              <a:t>6/1/2022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9F0635-071B-41BB-ADEF-EFA0F74AE98A}" type="slidenum">
              <a:rPr lang="en-US" smtClean="0"/>
              <a:t>‹#›</a:t>
            </a:fld>
            <a:endParaRPr lang="en-US"/>
          </a:p>
        </p:txBody>
      </p:sp>
    </p:spTree>
    <p:extLst>
      <p:ext uri="{BB962C8B-B14F-4D97-AF65-F5344CB8AC3E}">
        <p14:creationId xmlns:p14="http://schemas.microsoft.com/office/powerpoint/2010/main" val="20908681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603FC2-D81B-4754-B915-044939534109}" type="slidenum">
              <a:rPr lang="en-US" smtClean="0"/>
              <a:t>2</a:t>
            </a:fld>
            <a:endParaRPr lang="en-US" dirty="0"/>
          </a:p>
        </p:txBody>
      </p:sp>
    </p:spTree>
    <p:extLst>
      <p:ext uri="{BB962C8B-B14F-4D97-AF65-F5344CB8AC3E}">
        <p14:creationId xmlns:p14="http://schemas.microsoft.com/office/powerpoint/2010/main" val="42802908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603FC2-D81B-4754-B915-044939534109}" type="slidenum">
              <a:rPr lang="en-US" smtClean="0"/>
              <a:t>3</a:t>
            </a:fld>
            <a:endParaRPr lang="en-US" dirty="0"/>
          </a:p>
        </p:txBody>
      </p:sp>
    </p:spTree>
    <p:extLst>
      <p:ext uri="{BB962C8B-B14F-4D97-AF65-F5344CB8AC3E}">
        <p14:creationId xmlns:p14="http://schemas.microsoft.com/office/powerpoint/2010/main" val="28632247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6A0C5-C899-809D-BE20-5FFAD44215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E123266-C5C8-547C-B5DE-554E7DBF6F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276D41-7EAE-1331-3D7E-7A3AFC1F74B9}"/>
              </a:ext>
            </a:extLst>
          </p:cNvPr>
          <p:cNvSpPr>
            <a:spLocks noGrp="1"/>
          </p:cNvSpPr>
          <p:nvPr>
            <p:ph type="dt" sz="half" idx="10"/>
          </p:nvPr>
        </p:nvSpPr>
        <p:spPr/>
        <p:txBody>
          <a:bodyPr/>
          <a:lstStyle/>
          <a:p>
            <a:fld id="{38ED9D1C-BA87-4438-AE46-3789BA1AAB7F}" type="datetimeFigureOut">
              <a:rPr lang="en-US" smtClean="0"/>
              <a:t>6/1/2022</a:t>
            </a:fld>
            <a:endParaRPr lang="en-US"/>
          </a:p>
        </p:txBody>
      </p:sp>
      <p:sp>
        <p:nvSpPr>
          <p:cNvPr id="5" name="Footer Placeholder 4">
            <a:extLst>
              <a:ext uri="{FF2B5EF4-FFF2-40B4-BE49-F238E27FC236}">
                <a16:creationId xmlns:a16="http://schemas.microsoft.com/office/drawing/2014/main" id="{8DA53065-6F73-F3C3-F5A4-E5496A4A43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88CF71-8977-0132-BF5A-FF012BBD4C83}"/>
              </a:ext>
            </a:extLst>
          </p:cNvPr>
          <p:cNvSpPr>
            <a:spLocks noGrp="1"/>
          </p:cNvSpPr>
          <p:nvPr>
            <p:ph type="sldNum" sz="quarter" idx="12"/>
          </p:nvPr>
        </p:nvSpPr>
        <p:spPr/>
        <p:txBody>
          <a:bodyPr/>
          <a:lstStyle/>
          <a:p>
            <a:fld id="{D56DB057-8AA3-4DC2-BCA5-8B43E1D4B5C1}" type="slidenum">
              <a:rPr lang="en-US" smtClean="0"/>
              <a:t>‹#›</a:t>
            </a:fld>
            <a:endParaRPr lang="en-US"/>
          </a:p>
        </p:txBody>
      </p:sp>
    </p:spTree>
    <p:extLst>
      <p:ext uri="{BB962C8B-B14F-4D97-AF65-F5344CB8AC3E}">
        <p14:creationId xmlns:p14="http://schemas.microsoft.com/office/powerpoint/2010/main" val="3332815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DE89C-6CDB-6BAB-F6DE-C330608933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F574FC8-8191-5684-3960-C7B12DC7736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C4B620-4B3B-A047-912B-A325C8BA4043}"/>
              </a:ext>
            </a:extLst>
          </p:cNvPr>
          <p:cNvSpPr>
            <a:spLocks noGrp="1"/>
          </p:cNvSpPr>
          <p:nvPr>
            <p:ph type="dt" sz="half" idx="10"/>
          </p:nvPr>
        </p:nvSpPr>
        <p:spPr/>
        <p:txBody>
          <a:bodyPr/>
          <a:lstStyle/>
          <a:p>
            <a:fld id="{38ED9D1C-BA87-4438-AE46-3789BA1AAB7F}" type="datetimeFigureOut">
              <a:rPr lang="en-US" smtClean="0"/>
              <a:t>6/1/2022</a:t>
            </a:fld>
            <a:endParaRPr lang="en-US"/>
          </a:p>
        </p:txBody>
      </p:sp>
      <p:sp>
        <p:nvSpPr>
          <p:cNvPr id="5" name="Footer Placeholder 4">
            <a:extLst>
              <a:ext uri="{FF2B5EF4-FFF2-40B4-BE49-F238E27FC236}">
                <a16:creationId xmlns:a16="http://schemas.microsoft.com/office/drawing/2014/main" id="{7E464709-122D-0348-FF76-618141BB89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B34C9F-3A67-0D82-0DAA-01BA9A70D7C2}"/>
              </a:ext>
            </a:extLst>
          </p:cNvPr>
          <p:cNvSpPr>
            <a:spLocks noGrp="1"/>
          </p:cNvSpPr>
          <p:nvPr>
            <p:ph type="sldNum" sz="quarter" idx="12"/>
          </p:nvPr>
        </p:nvSpPr>
        <p:spPr/>
        <p:txBody>
          <a:bodyPr/>
          <a:lstStyle/>
          <a:p>
            <a:fld id="{D56DB057-8AA3-4DC2-BCA5-8B43E1D4B5C1}" type="slidenum">
              <a:rPr lang="en-US" smtClean="0"/>
              <a:t>‹#›</a:t>
            </a:fld>
            <a:endParaRPr lang="en-US"/>
          </a:p>
        </p:txBody>
      </p:sp>
    </p:spTree>
    <p:extLst>
      <p:ext uri="{BB962C8B-B14F-4D97-AF65-F5344CB8AC3E}">
        <p14:creationId xmlns:p14="http://schemas.microsoft.com/office/powerpoint/2010/main" val="761078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F7665C0-D9D5-9827-4830-E895D642164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6EA373E-68B7-2D98-2F96-048578FC4AE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80B526-47EB-C54C-1094-F5D3637E6C78}"/>
              </a:ext>
            </a:extLst>
          </p:cNvPr>
          <p:cNvSpPr>
            <a:spLocks noGrp="1"/>
          </p:cNvSpPr>
          <p:nvPr>
            <p:ph type="dt" sz="half" idx="10"/>
          </p:nvPr>
        </p:nvSpPr>
        <p:spPr/>
        <p:txBody>
          <a:bodyPr/>
          <a:lstStyle/>
          <a:p>
            <a:fld id="{38ED9D1C-BA87-4438-AE46-3789BA1AAB7F}" type="datetimeFigureOut">
              <a:rPr lang="en-US" smtClean="0"/>
              <a:t>6/1/2022</a:t>
            </a:fld>
            <a:endParaRPr lang="en-US"/>
          </a:p>
        </p:txBody>
      </p:sp>
      <p:sp>
        <p:nvSpPr>
          <p:cNvPr id="5" name="Footer Placeholder 4">
            <a:extLst>
              <a:ext uri="{FF2B5EF4-FFF2-40B4-BE49-F238E27FC236}">
                <a16:creationId xmlns:a16="http://schemas.microsoft.com/office/drawing/2014/main" id="{0779A77A-E872-B669-B289-54FEA3F30D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87DA5E-9380-2821-BCC3-D75C64C1E3AD}"/>
              </a:ext>
            </a:extLst>
          </p:cNvPr>
          <p:cNvSpPr>
            <a:spLocks noGrp="1"/>
          </p:cNvSpPr>
          <p:nvPr>
            <p:ph type="sldNum" sz="quarter" idx="12"/>
          </p:nvPr>
        </p:nvSpPr>
        <p:spPr/>
        <p:txBody>
          <a:bodyPr/>
          <a:lstStyle/>
          <a:p>
            <a:fld id="{D56DB057-8AA3-4DC2-BCA5-8B43E1D4B5C1}" type="slidenum">
              <a:rPr lang="en-US" smtClean="0"/>
              <a:t>‹#›</a:t>
            </a:fld>
            <a:endParaRPr lang="en-US"/>
          </a:p>
        </p:txBody>
      </p:sp>
    </p:spTree>
    <p:extLst>
      <p:ext uri="{BB962C8B-B14F-4D97-AF65-F5344CB8AC3E}">
        <p14:creationId xmlns:p14="http://schemas.microsoft.com/office/powerpoint/2010/main" val="4152722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6FD28-784F-7755-8759-66ADAAD43B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0E90E9-D10F-10FA-BAD6-2E79978546E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727D29-4A01-F51A-8CDB-78C00EC4E0B4}"/>
              </a:ext>
            </a:extLst>
          </p:cNvPr>
          <p:cNvSpPr>
            <a:spLocks noGrp="1"/>
          </p:cNvSpPr>
          <p:nvPr>
            <p:ph type="dt" sz="half" idx="10"/>
          </p:nvPr>
        </p:nvSpPr>
        <p:spPr/>
        <p:txBody>
          <a:bodyPr/>
          <a:lstStyle/>
          <a:p>
            <a:fld id="{38ED9D1C-BA87-4438-AE46-3789BA1AAB7F}" type="datetimeFigureOut">
              <a:rPr lang="en-US" smtClean="0"/>
              <a:t>6/1/2022</a:t>
            </a:fld>
            <a:endParaRPr lang="en-US"/>
          </a:p>
        </p:txBody>
      </p:sp>
      <p:sp>
        <p:nvSpPr>
          <p:cNvPr id="5" name="Footer Placeholder 4">
            <a:extLst>
              <a:ext uri="{FF2B5EF4-FFF2-40B4-BE49-F238E27FC236}">
                <a16:creationId xmlns:a16="http://schemas.microsoft.com/office/drawing/2014/main" id="{58F00DDC-D90F-04AD-C094-D4CB1944A9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69A762-9188-3CA7-73DE-82417EA76D09}"/>
              </a:ext>
            </a:extLst>
          </p:cNvPr>
          <p:cNvSpPr>
            <a:spLocks noGrp="1"/>
          </p:cNvSpPr>
          <p:nvPr>
            <p:ph type="sldNum" sz="quarter" idx="12"/>
          </p:nvPr>
        </p:nvSpPr>
        <p:spPr/>
        <p:txBody>
          <a:bodyPr/>
          <a:lstStyle/>
          <a:p>
            <a:fld id="{D56DB057-8AA3-4DC2-BCA5-8B43E1D4B5C1}" type="slidenum">
              <a:rPr lang="en-US" smtClean="0"/>
              <a:t>‹#›</a:t>
            </a:fld>
            <a:endParaRPr lang="en-US"/>
          </a:p>
        </p:txBody>
      </p:sp>
    </p:spTree>
    <p:extLst>
      <p:ext uri="{BB962C8B-B14F-4D97-AF65-F5344CB8AC3E}">
        <p14:creationId xmlns:p14="http://schemas.microsoft.com/office/powerpoint/2010/main" val="3963633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FB2D2-2A8E-9364-40A2-74231A1D5C1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7426DDA-A822-2935-3026-1D1418011E0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C539500-D628-F646-9447-6F139D9754C4}"/>
              </a:ext>
            </a:extLst>
          </p:cNvPr>
          <p:cNvSpPr>
            <a:spLocks noGrp="1"/>
          </p:cNvSpPr>
          <p:nvPr>
            <p:ph type="dt" sz="half" idx="10"/>
          </p:nvPr>
        </p:nvSpPr>
        <p:spPr/>
        <p:txBody>
          <a:bodyPr/>
          <a:lstStyle/>
          <a:p>
            <a:fld id="{38ED9D1C-BA87-4438-AE46-3789BA1AAB7F}" type="datetimeFigureOut">
              <a:rPr lang="en-US" smtClean="0"/>
              <a:t>6/1/2022</a:t>
            </a:fld>
            <a:endParaRPr lang="en-US"/>
          </a:p>
        </p:txBody>
      </p:sp>
      <p:sp>
        <p:nvSpPr>
          <p:cNvPr id="5" name="Footer Placeholder 4">
            <a:extLst>
              <a:ext uri="{FF2B5EF4-FFF2-40B4-BE49-F238E27FC236}">
                <a16:creationId xmlns:a16="http://schemas.microsoft.com/office/drawing/2014/main" id="{B95F9631-58F8-1191-34BC-EAEE1802A5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6D247A-182B-A580-C6A2-B6B21628AF11}"/>
              </a:ext>
            </a:extLst>
          </p:cNvPr>
          <p:cNvSpPr>
            <a:spLocks noGrp="1"/>
          </p:cNvSpPr>
          <p:nvPr>
            <p:ph type="sldNum" sz="quarter" idx="12"/>
          </p:nvPr>
        </p:nvSpPr>
        <p:spPr/>
        <p:txBody>
          <a:bodyPr/>
          <a:lstStyle/>
          <a:p>
            <a:fld id="{D56DB057-8AA3-4DC2-BCA5-8B43E1D4B5C1}" type="slidenum">
              <a:rPr lang="en-US" smtClean="0"/>
              <a:t>‹#›</a:t>
            </a:fld>
            <a:endParaRPr lang="en-US"/>
          </a:p>
        </p:txBody>
      </p:sp>
    </p:spTree>
    <p:extLst>
      <p:ext uri="{BB962C8B-B14F-4D97-AF65-F5344CB8AC3E}">
        <p14:creationId xmlns:p14="http://schemas.microsoft.com/office/powerpoint/2010/main" val="258673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B98B1-F70B-86B7-8981-B54AD20B401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57BF6E5-A3F4-A72C-1AA9-4F224C680F7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3709797-B5FA-7165-57BE-8EE8AE62484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7CE70BE-39BA-67BE-4ED2-745DCDA0C071}"/>
              </a:ext>
            </a:extLst>
          </p:cNvPr>
          <p:cNvSpPr>
            <a:spLocks noGrp="1"/>
          </p:cNvSpPr>
          <p:nvPr>
            <p:ph type="dt" sz="half" idx="10"/>
          </p:nvPr>
        </p:nvSpPr>
        <p:spPr/>
        <p:txBody>
          <a:bodyPr/>
          <a:lstStyle/>
          <a:p>
            <a:fld id="{38ED9D1C-BA87-4438-AE46-3789BA1AAB7F}" type="datetimeFigureOut">
              <a:rPr lang="en-US" smtClean="0"/>
              <a:t>6/1/2022</a:t>
            </a:fld>
            <a:endParaRPr lang="en-US"/>
          </a:p>
        </p:txBody>
      </p:sp>
      <p:sp>
        <p:nvSpPr>
          <p:cNvPr id="6" name="Footer Placeholder 5">
            <a:extLst>
              <a:ext uri="{FF2B5EF4-FFF2-40B4-BE49-F238E27FC236}">
                <a16:creationId xmlns:a16="http://schemas.microsoft.com/office/drawing/2014/main" id="{80B2DB6D-CB44-6819-09F9-91AD55615E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CA14B1-BCF8-463C-0AAF-444490397A8C}"/>
              </a:ext>
            </a:extLst>
          </p:cNvPr>
          <p:cNvSpPr>
            <a:spLocks noGrp="1"/>
          </p:cNvSpPr>
          <p:nvPr>
            <p:ph type="sldNum" sz="quarter" idx="12"/>
          </p:nvPr>
        </p:nvSpPr>
        <p:spPr/>
        <p:txBody>
          <a:bodyPr/>
          <a:lstStyle/>
          <a:p>
            <a:fld id="{D56DB057-8AA3-4DC2-BCA5-8B43E1D4B5C1}" type="slidenum">
              <a:rPr lang="en-US" smtClean="0"/>
              <a:t>‹#›</a:t>
            </a:fld>
            <a:endParaRPr lang="en-US"/>
          </a:p>
        </p:txBody>
      </p:sp>
    </p:spTree>
    <p:extLst>
      <p:ext uri="{BB962C8B-B14F-4D97-AF65-F5344CB8AC3E}">
        <p14:creationId xmlns:p14="http://schemas.microsoft.com/office/powerpoint/2010/main" val="466245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0B806-549D-8310-9E53-1D251AC83AB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176A50-614B-55EC-DD42-B28B85936B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6A24940-2DE1-A8F2-6C68-5DAA04D0640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99E9729-7156-1FDE-634F-1E26221ACA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E828E92-D4B4-02F0-899D-AF1A4CAD4A0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6348DC5-AAB4-F113-7C5C-5CE6CF97AB9D}"/>
              </a:ext>
            </a:extLst>
          </p:cNvPr>
          <p:cNvSpPr>
            <a:spLocks noGrp="1"/>
          </p:cNvSpPr>
          <p:nvPr>
            <p:ph type="dt" sz="half" idx="10"/>
          </p:nvPr>
        </p:nvSpPr>
        <p:spPr/>
        <p:txBody>
          <a:bodyPr/>
          <a:lstStyle/>
          <a:p>
            <a:fld id="{38ED9D1C-BA87-4438-AE46-3789BA1AAB7F}" type="datetimeFigureOut">
              <a:rPr lang="en-US" smtClean="0"/>
              <a:t>6/1/2022</a:t>
            </a:fld>
            <a:endParaRPr lang="en-US"/>
          </a:p>
        </p:txBody>
      </p:sp>
      <p:sp>
        <p:nvSpPr>
          <p:cNvPr id="8" name="Footer Placeholder 7">
            <a:extLst>
              <a:ext uri="{FF2B5EF4-FFF2-40B4-BE49-F238E27FC236}">
                <a16:creationId xmlns:a16="http://schemas.microsoft.com/office/drawing/2014/main" id="{C9F6704C-A2ED-6099-D994-4A692B1AFFE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0FF9665-7814-1061-456D-D6C9FD02AC73}"/>
              </a:ext>
            </a:extLst>
          </p:cNvPr>
          <p:cNvSpPr>
            <a:spLocks noGrp="1"/>
          </p:cNvSpPr>
          <p:nvPr>
            <p:ph type="sldNum" sz="quarter" idx="12"/>
          </p:nvPr>
        </p:nvSpPr>
        <p:spPr/>
        <p:txBody>
          <a:bodyPr/>
          <a:lstStyle/>
          <a:p>
            <a:fld id="{D56DB057-8AA3-4DC2-BCA5-8B43E1D4B5C1}" type="slidenum">
              <a:rPr lang="en-US" smtClean="0"/>
              <a:t>‹#›</a:t>
            </a:fld>
            <a:endParaRPr lang="en-US"/>
          </a:p>
        </p:txBody>
      </p:sp>
    </p:spTree>
    <p:extLst>
      <p:ext uri="{BB962C8B-B14F-4D97-AF65-F5344CB8AC3E}">
        <p14:creationId xmlns:p14="http://schemas.microsoft.com/office/powerpoint/2010/main" val="518037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763D3-964F-1ADA-364D-5302F080B93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8101C3D-45DB-C6D8-FE27-049BA3D7D40F}"/>
              </a:ext>
            </a:extLst>
          </p:cNvPr>
          <p:cNvSpPr>
            <a:spLocks noGrp="1"/>
          </p:cNvSpPr>
          <p:nvPr>
            <p:ph type="dt" sz="half" idx="10"/>
          </p:nvPr>
        </p:nvSpPr>
        <p:spPr/>
        <p:txBody>
          <a:bodyPr/>
          <a:lstStyle/>
          <a:p>
            <a:fld id="{38ED9D1C-BA87-4438-AE46-3789BA1AAB7F}" type="datetimeFigureOut">
              <a:rPr lang="en-US" smtClean="0"/>
              <a:t>6/1/2022</a:t>
            </a:fld>
            <a:endParaRPr lang="en-US"/>
          </a:p>
        </p:txBody>
      </p:sp>
      <p:sp>
        <p:nvSpPr>
          <p:cNvPr id="4" name="Footer Placeholder 3">
            <a:extLst>
              <a:ext uri="{FF2B5EF4-FFF2-40B4-BE49-F238E27FC236}">
                <a16:creationId xmlns:a16="http://schemas.microsoft.com/office/drawing/2014/main" id="{69731872-0659-BEBD-81DD-31F5C21726A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F69B373-A06E-2B13-1467-9AE4F7440170}"/>
              </a:ext>
            </a:extLst>
          </p:cNvPr>
          <p:cNvSpPr>
            <a:spLocks noGrp="1"/>
          </p:cNvSpPr>
          <p:nvPr>
            <p:ph type="sldNum" sz="quarter" idx="12"/>
          </p:nvPr>
        </p:nvSpPr>
        <p:spPr/>
        <p:txBody>
          <a:bodyPr/>
          <a:lstStyle/>
          <a:p>
            <a:fld id="{D56DB057-8AA3-4DC2-BCA5-8B43E1D4B5C1}" type="slidenum">
              <a:rPr lang="en-US" smtClean="0"/>
              <a:t>‹#›</a:t>
            </a:fld>
            <a:endParaRPr lang="en-US"/>
          </a:p>
        </p:txBody>
      </p:sp>
    </p:spTree>
    <p:extLst>
      <p:ext uri="{BB962C8B-B14F-4D97-AF65-F5344CB8AC3E}">
        <p14:creationId xmlns:p14="http://schemas.microsoft.com/office/powerpoint/2010/main" val="4193546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B28370-1532-13D7-7AB4-08903054830C}"/>
              </a:ext>
            </a:extLst>
          </p:cNvPr>
          <p:cNvSpPr>
            <a:spLocks noGrp="1"/>
          </p:cNvSpPr>
          <p:nvPr>
            <p:ph type="dt" sz="half" idx="10"/>
          </p:nvPr>
        </p:nvSpPr>
        <p:spPr/>
        <p:txBody>
          <a:bodyPr/>
          <a:lstStyle/>
          <a:p>
            <a:fld id="{38ED9D1C-BA87-4438-AE46-3789BA1AAB7F}" type="datetimeFigureOut">
              <a:rPr lang="en-US" smtClean="0"/>
              <a:t>6/1/2022</a:t>
            </a:fld>
            <a:endParaRPr lang="en-US"/>
          </a:p>
        </p:txBody>
      </p:sp>
      <p:sp>
        <p:nvSpPr>
          <p:cNvPr id="3" name="Footer Placeholder 2">
            <a:extLst>
              <a:ext uri="{FF2B5EF4-FFF2-40B4-BE49-F238E27FC236}">
                <a16:creationId xmlns:a16="http://schemas.microsoft.com/office/drawing/2014/main" id="{A76F6277-CBC4-4077-CEF8-9AD22F9740B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A60C2DF-D4A1-3BDD-CE4D-973166F54D96}"/>
              </a:ext>
            </a:extLst>
          </p:cNvPr>
          <p:cNvSpPr>
            <a:spLocks noGrp="1"/>
          </p:cNvSpPr>
          <p:nvPr>
            <p:ph type="sldNum" sz="quarter" idx="12"/>
          </p:nvPr>
        </p:nvSpPr>
        <p:spPr/>
        <p:txBody>
          <a:bodyPr/>
          <a:lstStyle/>
          <a:p>
            <a:fld id="{D56DB057-8AA3-4DC2-BCA5-8B43E1D4B5C1}" type="slidenum">
              <a:rPr lang="en-US" smtClean="0"/>
              <a:t>‹#›</a:t>
            </a:fld>
            <a:endParaRPr lang="en-US"/>
          </a:p>
        </p:txBody>
      </p:sp>
    </p:spTree>
    <p:extLst>
      <p:ext uri="{BB962C8B-B14F-4D97-AF65-F5344CB8AC3E}">
        <p14:creationId xmlns:p14="http://schemas.microsoft.com/office/powerpoint/2010/main" val="1170244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58FC6-82DC-065A-001B-E95DBBC31C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29C15C3-95EC-4C8D-67F3-30ABF17D792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26A5257-7BA4-DFA9-BDD7-45458E8699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A36642-A9FD-1DBF-E3E9-29B07A598D13}"/>
              </a:ext>
            </a:extLst>
          </p:cNvPr>
          <p:cNvSpPr>
            <a:spLocks noGrp="1"/>
          </p:cNvSpPr>
          <p:nvPr>
            <p:ph type="dt" sz="half" idx="10"/>
          </p:nvPr>
        </p:nvSpPr>
        <p:spPr/>
        <p:txBody>
          <a:bodyPr/>
          <a:lstStyle/>
          <a:p>
            <a:fld id="{38ED9D1C-BA87-4438-AE46-3789BA1AAB7F}" type="datetimeFigureOut">
              <a:rPr lang="en-US" smtClean="0"/>
              <a:t>6/1/2022</a:t>
            </a:fld>
            <a:endParaRPr lang="en-US"/>
          </a:p>
        </p:txBody>
      </p:sp>
      <p:sp>
        <p:nvSpPr>
          <p:cNvPr id="6" name="Footer Placeholder 5">
            <a:extLst>
              <a:ext uri="{FF2B5EF4-FFF2-40B4-BE49-F238E27FC236}">
                <a16:creationId xmlns:a16="http://schemas.microsoft.com/office/drawing/2014/main" id="{D5797C66-A3FA-A8C1-B403-24984BE02DA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72F1FC-1637-3F77-FB89-2B94217DB848}"/>
              </a:ext>
            </a:extLst>
          </p:cNvPr>
          <p:cNvSpPr>
            <a:spLocks noGrp="1"/>
          </p:cNvSpPr>
          <p:nvPr>
            <p:ph type="sldNum" sz="quarter" idx="12"/>
          </p:nvPr>
        </p:nvSpPr>
        <p:spPr/>
        <p:txBody>
          <a:bodyPr/>
          <a:lstStyle/>
          <a:p>
            <a:fld id="{D56DB057-8AA3-4DC2-BCA5-8B43E1D4B5C1}" type="slidenum">
              <a:rPr lang="en-US" smtClean="0"/>
              <a:t>‹#›</a:t>
            </a:fld>
            <a:endParaRPr lang="en-US"/>
          </a:p>
        </p:txBody>
      </p:sp>
    </p:spTree>
    <p:extLst>
      <p:ext uri="{BB962C8B-B14F-4D97-AF65-F5344CB8AC3E}">
        <p14:creationId xmlns:p14="http://schemas.microsoft.com/office/powerpoint/2010/main" val="1794434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D4FFC-D671-1430-BC83-6FC3A5AA8BC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BE2861C-4676-DEFF-EBD4-7D29272D028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BA70F54-E214-DBF8-FAC2-A88BF18675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B205BD-0399-EEC7-05FA-4783E141D0ED}"/>
              </a:ext>
            </a:extLst>
          </p:cNvPr>
          <p:cNvSpPr>
            <a:spLocks noGrp="1"/>
          </p:cNvSpPr>
          <p:nvPr>
            <p:ph type="dt" sz="half" idx="10"/>
          </p:nvPr>
        </p:nvSpPr>
        <p:spPr/>
        <p:txBody>
          <a:bodyPr/>
          <a:lstStyle/>
          <a:p>
            <a:fld id="{38ED9D1C-BA87-4438-AE46-3789BA1AAB7F}" type="datetimeFigureOut">
              <a:rPr lang="en-US" smtClean="0"/>
              <a:t>6/1/2022</a:t>
            </a:fld>
            <a:endParaRPr lang="en-US"/>
          </a:p>
        </p:txBody>
      </p:sp>
      <p:sp>
        <p:nvSpPr>
          <p:cNvPr id="6" name="Footer Placeholder 5">
            <a:extLst>
              <a:ext uri="{FF2B5EF4-FFF2-40B4-BE49-F238E27FC236}">
                <a16:creationId xmlns:a16="http://schemas.microsoft.com/office/drawing/2014/main" id="{2621EEB0-9C4E-BD62-36F6-DE9A152D11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381ACC-7AD5-53EE-6FC8-10164AEA009C}"/>
              </a:ext>
            </a:extLst>
          </p:cNvPr>
          <p:cNvSpPr>
            <a:spLocks noGrp="1"/>
          </p:cNvSpPr>
          <p:nvPr>
            <p:ph type="sldNum" sz="quarter" idx="12"/>
          </p:nvPr>
        </p:nvSpPr>
        <p:spPr/>
        <p:txBody>
          <a:bodyPr/>
          <a:lstStyle/>
          <a:p>
            <a:fld id="{D56DB057-8AA3-4DC2-BCA5-8B43E1D4B5C1}" type="slidenum">
              <a:rPr lang="en-US" smtClean="0"/>
              <a:t>‹#›</a:t>
            </a:fld>
            <a:endParaRPr lang="en-US"/>
          </a:p>
        </p:txBody>
      </p:sp>
    </p:spTree>
    <p:extLst>
      <p:ext uri="{BB962C8B-B14F-4D97-AF65-F5344CB8AC3E}">
        <p14:creationId xmlns:p14="http://schemas.microsoft.com/office/powerpoint/2010/main" val="252564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1BA207-0F66-58A5-55B3-0ABA32570C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8ED26FF-C459-831B-2939-EA79F4B94E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435BC9-A536-CA0F-2473-577B61F592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ED9D1C-BA87-4438-AE46-3789BA1AAB7F}" type="datetimeFigureOut">
              <a:rPr lang="en-US" smtClean="0"/>
              <a:t>6/1/2022</a:t>
            </a:fld>
            <a:endParaRPr lang="en-US"/>
          </a:p>
        </p:txBody>
      </p:sp>
      <p:sp>
        <p:nvSpPr>
          <p:cNvPr id="5" name="Footer Placeholder 4">
            <a:extLst>
              <a:ext uri="{FF2B5EF4-FFF2-40B4-BE49-F238E27FC236}">
                <a16:creationId xmlns:a16="http://schemas.microsoft.com/office/drawing/2014/main" id="{42745F69-47FE-2F32-0256-F4A8700113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749CABC-E573-B924-08CD-B1126F7DB29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6DB057-8AA3-4DC2-BCA5-8B43E1D4B5C1}" type="slidenum">
              <a:rPr lang="en-US" smtClean="0"/>
              <a:t>‹#›</a:t>
            </a:fld>
            <a:endParaRPr lang="en-US"/>
          </a:p>
        </p:txBody>
      </p:sp>
    </p:spTree>
    <p:extLst>
      <p:ext uri="{BB962C8B-B14F-4D97-AF65-F5344CB8AC3E}">
        <p14:creationId xmlns:p14="http://schemas.microsoft.com/office/powerpoint/2010/main" val="10384671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F7D75-53EB-D20C-461E-C2B4CA238BBC}"/>
              </a:ext>
            </a:extLst>
          </p:cNvPr>
          <p:cNvSpPr>
            <a:spLocks noGrp="1"/>
          </p:cNvSpPr>
          <p:nvPr>
            <p:ph type="ctrTitle"/>
          </p:nvPr>
        </p:nvSpPr>
        <p:spPr>
          <a:xfrm>
            <a:off x="1524000" y="2143295"/>
            <a:ext cx="9144000" cy="2387600"/>
          </a:xfrm>
        </p:spPr>
        <p:txBody>
          <a:bodyPr>
            <a:normAutofit/>
          </a:bodyPr>
          <a:lstStyle/>
          <a:p>
            <a:r>
              <a:rPr lang="en-US" dirty="0"/>
              <a:t>Catastrophic Incident Annex</a:t>
            </a:r>
            <a:br>
              <a:rPr lang="en-US" dirty="0"/>
            </a:br>
            <a:br>
              <a:rPr lang="en-US" sz="2200" dirty="0"/>
            </a:br>
            <a:r>
              <a:rPr lang="en-US" dirty="0"/>
              <a:t>Cascadia Rising 2022</a:t>
            </a:r>
          </a:p>
        </p:txBody>
      </p:sp>
      <p:sp>
        <p:nvSpPr>
          <p:cNvPr id="3" name="Subtitle 2">
            <a:extLst>
              <a:ext uri="{FF2B5EF4-FFF2-40B4-BE49-F238E27FC236}">
                <a16:creationId xmlns:a16="http://schemas.microsoft.com/office/drawing/2014/main" id="{240BF901-D9A4-B3D7-6365-7392138BBD2D}"/>
              </a:ext>
            </a:extLst>
          </p:cNvPr>
          <p:cNvSpPr>
            <a:spLocks noGrp="1"/>
          </p:cNvSpPr>
          <p:nvPr>
            <p:ph type="subTitle" idx="1"/>
          </p:nvPr>
        </p:nvSpPr>
        <p:spPr>
          <a:xfrm>
            <a:off x="1524000" y="4907756"/>
            <a:ext cx="9144000" cy="1655762"/>
          </a:xfrm>
        </p:spPr>
        <p:txBody>
          <a:bodyPr>
            <a:normAutofit lnSpcReduction="10000"/>
          </a:bodyPr>
          <a:lstStyle/>
          <a:p>
            <a:pPr>
              <a:lnSpc>
                <a:spcPct val="100000"/>
              </a:lnSpc>
              <a:spcBef>
                <a:spcPts val="600"/>
              </a:spcBef>
            </a:pPr>
            <a:r>
              <a:rPr lang="en-US" dirty="0"/>
              <a:t>Appendix 2-2</a:t>
            </a:r>
            <a:br>
              <a:rPr lang="en-US" dirty="0"/>
            </a:br>
            <a:r>
              <a:rPr lang="en-US" dirty="0"/>
              <a:t>Community Lifelines</a:t>
            </a:r>
          </a:p>
          <a:p>
            <a:pPr>
              <a:lnSpc>
                <a:spcPct val="100000"/>
              </a:lnSpc>
              <a:spcBef>
                <a:spcPts val="600"/>
              </a:spcBef>
            </a:pPr>
            <a:r>
              <a:rPr lang="en-US" dirty="0"/>
              <a:t>Senior Leadership Brief</a:t>
            </a:r>
          </a:p>
          <a:p>
            <a:pPr>
              <a:lnSpc>
                <a:spcPct val="100000"/>
              </a:lnSpc>
              <a:spcBef>
                <a:spcPts val="600"/>
              </a:spcBef>
            </a:pPr>
            <a:r>
              <a:rPr lang="en-US" dirty="0"/>
              <a:t>Tier 1 Reporting</a:t>
            </a:r>
          </a:p>
        </p:txBody>
      </p:sp>
      <p:grpSp>
        <p:nvGrpSpPr>
          <p:cNvPr id="4" name="Group 3">
            <a:extLst>
              <a:ext uri="{FF2B5EF4-FFF2-40B4-BE49-F238E27FC236}">
                <a16:creationId xmlns:a16="http://schemas.microsoft.com/office/drawing/2014/main" id="{BCC2BA73-2A4F-B19B-B321-3C9F09F8D9FD}"/>
              </a:ext>
            </a:extLst>
          </p:cNvPr>
          <p:cNvGrpSpPr/>
          <p:nvPr/>
        </p:nvGrpSpPr>
        <p:grpSpPr>
          <a:xfrm>
            <a:off x="0" y="0"/>
            <a:ext cx="12192000" cy="1005419"/>
            <a:chOff x="7620" y="17384"/>
            <a:chExt cx="12184380" cy="1226789"/>
          </a:xfrm>
        </p:grpSpPr>
        <p:pic>
          <p:nvPicPr>
            <p:cNvPr id="5" name="Picture 4">
              <a:extLst>
                <a:ext uri="{FF2B5EF4-FFF2-40B4-BE49-F238E27FC236}">
                  <a16:creationId xmlns:a16="http://schemas.microsoft.com/office/drawing/2014/main" id="{662E49A7-D16E-E11E-FEE1-2BAA2A5B9523}"/>
                </a:ext>
              </a:extLst>
            </p:cNvPr>
            <p:cNvPicPr>
              <a:picLocks noChangeAspect="1"/>
            </p:cNvPicPr>
            <p:nvPr userDrawn="1"/>
          </p:nvPicPr>
          <p:blipFill>
            <a:blip r:embed="rId2"/>
            <a:stretch>
              <a:fillRect/>
            </a:stretch>
          </p:blipFill>
          <p:spPr>
            <a:xfrm>
              <a:off x="7620" y="17384"/>
              <a:ext cx="12184380" cy="1090624"/>
            </a:xfrm>
            <a:prstGeom prst="rect">
              <a:avLst/>
            </a:prstGeom>
          </p:spPr>
        </p:pic>
        <p:sp>
          <p:nvSpPr>
            <p:cNvPr id="6" name="Rectangle 5">
              <a:extLst>
                <a:ext uri="{FF2B5EF4-FFF2-40B4-BE49-F238E27FC236}">
                  <a16:creationId xmlns:a16="http://schemas.microsoft.com/office/drawing/2014/main" id="{4F33762F-BAAF-9F33-8A51-62B4083D43D8}"/>
                </a:ext>
              </a:extLst>
            </p:cNvPr>
            <p:cNvSpPr/>
            <p:nvPr/>
          </p:nvSpPr>
          <p:spPr>
            <a:xfrm>
              <a:off x="7620" y="238669"/>
              <a:ext cx="8037797" cy="675976"/>
            </a:xfrm>
            <a:prstGeom prst="rect">
              <a:avLst/>
            </a:prstGeom>
          </p:spPr>
          <p:txBody>
            <a:bodyPr wrap="square">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rgbClr val="012E65"/>
                  </a:solidFill>
                  <a:effectLst/>
                  <a:uLnTx/>
                  <a:uFillTx/>
                  <a:cs typeface="Arial" panose="020B0604020202020204" pitchFamily="34" charset="0"/>
                </a:rPr>
                <a:t>EMERGENCY MANAGEMENT DIVISION</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200" b="0" i="1" u="none" strike="noStrike" kern="0" cap="none" spc="0" normalizeH="0" baseline="0" noProof="0">
                  <a:ln>
                    <a:noFill/>
                  </a:ln>
                  <a:solidFill>
                    <a:srgbClr val="012E65"/>
                  </a:solidFill>
                  <a:effectLst/>
                  <a:uLnTx/>
                  <a:uFillTx/>
                  <a:cs typeface="Arial" panose="020B0604020202020204" pitchFamily="34" charset="0"/>
                </a:rPr>
                <a:t>“A disaster-ready and resilient Washington State”</a:t>
              </a:r>
            </a:p>
          </p:txBody>
        </p:sp>
        <p:sp>
          <p:nvSpPr>
            <p:cNvPr id="7" name="Rectangle 6">
              <a:extLst>
                <a:ext uri="{FF2B5EF4-FFF2-40B4-BE49-F238E27FC236}">
                  <a16:creationId xmlns:a16="http://schemas.microsoft.com/office/drawing/2014/main" id="{92857FF4-6604-6377-442F-1D74A394A78E}"/>
                </a:ext>
              </a:extLst>
            </p:cNvPr>
            <p:cNvSpPr/>
            <p:nvPr/>
          </p:nvSpPr>
          <p:spPr>
            <a:xfrm>
              <a:off x="7620" y="918452"/>
              <a:ext cx="12184380" cy="129901"/>
            </a:xfrm>
            <a:prstGeom prst="rect">
              <a:avLst/>
            </a:prstGeom>
            <a:solidFill>
              <a:srgbClr val="012E65"/>
            </a:solidFill>
            <a:ln w="12700" cap="flat" cmpd="sng" algn="ctr">
              <a:solidFill>
                <a:srgbClr val="012E65"/>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1C78AB14-4829-D1F0-0EE4-81BFEF503163}"/>
                </a:ext>
              </a:extLst>
            </p:cNvPr>
            <p:cNvSpPr/>
            <p:nvPr/>
          </p:nvSpPr>
          <p:spPr>
            <a:xfrm>
              <a:off x="10493" y="1115622"/>
              <a:ext cx="12180569" cy="128551"/>
            </a:xfrm>
            <a:prstGeom prst="rect">
              <a:avLst/>
            </a:prstGeom>
            <a:solidFill>
              <a:srgbClr val="A8C1D4"/>
            </a:solidFill>
            <a:ln w="12700" cap="flat" cmpd="sng" algn="ctr">
              <a:solidFill>
                <a:srgbClr val="A8C1D4"/>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cxnSp>
        <p:nvCxnSpPr>
          <p:cNvPr id="10" name="Straight Connector 9">
            <a:extLst>
              <a:ext uri="{FF2B5EF4-FFF2-40B4-BE49-F238E27FC236}">
                <a16:creationId xmlns:a16="http://schemas.microsoft.com/office/drawing/2014/main" id="{35BFD094-7ABE-62B7-03E1-27814B7A735B}"/>
              </a:ext>
            </a:extLst>
          </p:cNvPr>
          <p:cNvCxnSpPr/>
          <p:nvPr/>
        </p:nvCxnSpPr>
        <p:spPr>
          <a:xfrm>
            <a:off x="1935332" y="3515557"/>
            <a:ext cx="8407153"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5998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ject 4">
            <a:extLst>
              <a:ext uri="{FF2B5EF4-FFF2-40B4-BE49-F238E27FC236}">
                <a16:creationId xmlns:a16="http://schemas.microsoft.com/office/drawing/2014/main" id="{1A6264A8-E9D4-42C7-B710-69CF3EF07C33}"/>
              </a:ext>
            </a:extLst>
          </p:cNvPr>
          <p:cNvSpPr txBox="1">
            <a:spLocks/>
          </p:cNvSpPr>
          <p:nvPr/>
        </p:nvSpPr>
        <p:spPr>
          <a:xfrm>
            <a:off x="2751524" y="68516"/>
            <a:ext cx="6522926" cy="553840"/>
          </a:xfrm>
          <a:prstGeom prst="rect">
            <a:avLst/>
          </a:prstGeom>
        </p:spPr>
        <p:txBody>
          <a:bodyPr vert="horz" wrap="square" lIns="0" tIns="8226" rIns="0" bIns="0" rtlCol="0">
            <a:spAutoFit/>
          </a:bodyPr>
          <a:lstStyle>
            <a:lvl1pPr>
              <a:defRPr sz="2800" b="1" i="0">
                <a:solidFill>
                  <a:schemeClr val="tx1"/>
                </a:solidFill>
                <a:latin typeface="Calibri"/>
                <a:ea typeface="+mj-ea"/>
                <a:cs typeface="Calibri"/>
              </a:defRPr>
            </a:lvl1pPr>
          </a:lstStyle>
          <a:p>
            <a:pPr algn="ctr"/>
            <a:r>
              <a:rPr lang="en-US" sz="1227" kern="0" spc="-3" dirty="0">
                <a:latin typeface="Arial" panose="020B0604020202020204" pitchFamily="34" charset="0"/>
                <a:cs typeface="Arial" panose="020B0604020202020204" pitchFamily="34" charset="0"/>
              </a:rPr>
              <a:t>Washington State Emergency Management Division Senior Leadership Brief </a:t>
            </a:r>
          </a:p>
          <a:p>
            <a:pPr algn="ctr"/>
            <a:r>
              <a:rPr lang="en-US" sz="1227" kern="0" spc="-3" dirty="0">
                <a:latin typeface="Arial" panose="020B0604020202020204" pitchFamily="34" charset="0"/>
                <a:cs typeface="Arial" panose="020B0604020202020204" pitchFamily="34" charset="0"/>
              </a:rPr>
              <a:t>Cascadia Rising 2022</a:t>
            </a:r>
          </a:p>
          <a:p>
            <a:pPr algn="ctr"/>
            <a:r>
              <a:rPr lang="en-US" sz="1091" kern="0" spc="-3" dirty="0">
                <a:solidFill>
                  <a:srgbClr val="C00000"/>
                </a:solidFill>
                <a:latin typeface="Arial" panose="020B0604020202020204" pitchFamily="34" charset="0"/>
                <a:cs typeface="Arial" panose="020B0604020202020204" pitchFamily="34" charset="0"/>
              </a:rPr>
              <a:t>June 13-15, 2022 (0800/PST</a:t>
            </a:r>
            <a:r>
              <a:rPr lang="en-US" sz="1091" kern="0" spc="-7" dirty="0">
                <a:solidFill>
                  <a:srgbClr val="C00000"/>
                </a:solidFill>
                <a:latin typeface="Arial" panose="020B0604020202020204" pitchFamily="34" charset="0"/>
                <a:cs typeface="Arial" panose="020B0604020202020204" pitchFamily="34" charset="0"/>
              </a:rPr>
              <a:t>)</a:t>
            </a:r>
          </a:p>
        </p:txBody>
      </p:sp>
      <p:sp>
        <p:nvSpPr>
          <p:cNvPr id="2" name="Title 1" hidden="1">
            <a:extLst>
              <a:ext uri="{FF2B5EF4-FFF2-40B4-BE49-F238E27FC236}">
                <a16:creationId xmlns:a16="http://schemas.microsoft.com/office/drawing/2014/main" id="{819AA1E2-FD5B-4453-85F0-FD71C82DBAA3}"/>
              </a:ext>
            </a:extLst>
          </p:cNvPr>
          <p:cNvSpPr>
            <a:spLocks noGrp="1"/>
          </p:cNvSpPr>
          <p:nvPr>
            <p:ph type="ctrTitle"/>
          </p:nvPr>
        </p:nvSpPr>
        <p:spPr/>
        <p:txBody>
          <a:bodyPr/>
          <a:lstStyle/>
          <a:p>
            <a:r>
              <a:rPr lang="en-US" dirty="0"/>
              <a:t>Slide 1</a:t>
            </a:r>
          </a:p>
        </p:txBody>
      </p:sp>
      <p:sp>
        <p:nvSpPr>
          <p:cNvPr id="14" name="Rectangle 13">
            <a:extLst>
              <a:ext uri="{FF2B5EF4-FFF2-40B4-BE49-F238E27FC236}">
                <a16:creationId xmlns:a16="http://schemas.microsoft.com/office/drawing/2014/main" id="{1C2D7E07-B789-46FF-8C30-874354CC275B}"/>
              </a:ext>
            </a:extLst>
          </p:cNvPr>
          <p:cNvSpPr/>
          <p:nvPr/>
        </p:nvSpPr>
        <p:spPr>
          <a:xfrm>
            <a:off x="1027743" y="500148"/>
            <a:ext cx="10294037" cy="806989"/>
          </a:xfrm>
          <a:prstGeom prst="rect">
            <a:avLst/>
          </a:prstGeom>
        </p:spPr>
        <p:txBody>
          <a:bodyPr wrap="square">
            <a:noAutofit/>
          </a:bodyPr>
          <a:lstStyle/>
          <a:p>
            <a:pPr marR="149798">
              <a:spcBef>
                <a:spcPts val="68"/>
              </a:spcBef>
            </a:pPr>
            <a:r>
              <a:rPr lang="en-US" sz="955" b="1" dirty="0">
                <a:latin typeface="Arial" panose="020B0604020202020204" pitchFamily="34" charset="0"/>
                <a:ea typeface="Times New Roman" panose="02020603050405020304" pitchFamily="18" charset="0"/>
                <a:cs typeface="Arial" panose="020B0604020202020204" pitchFamily="34" charset="0"/>
              </a:rPr>
              <a:t>Current Situation </a:t>
            </a:r>
          </a:p>
          <a:p>
            <a:endParaRPr lang="en-US" sz="341" b="1" dirty="0">
              <a:latin typeface="Arial" panose="020B0604020202020204" pitchFamily="34" charset="0"/>
              <a:cs typeface="Arial" panose="020B0604020202020204" pitchFamily="34" charset="0"/>
            </a:endParaRPr>
          </a:p>
          <a:p>
            <a:r>
              <a:rPr lang="en-US" sz="614" b="1" dirty="0">
                <a:solidFill>
                  <a:srgbClr val="C00000"/>
                </a:solidFill>
                <a:latin typeface="Arial" panose="020B0604020202020204" pitchFamily="34" charset="0"/>
                <a:cs typeface="Arial" panose="020B0604020202020204" pitchFamily="34" charset="0"/>
              </a:rPr>
              <a:t>On June 9, 2022, a 9.0 magnitude Cascadia Subduction Zone (CSZ) earthquake has ripped along the 700-mile CSZ fault line with no epicenter. The ground shook for four to six minutes. Some areas along the coast dropped three to nine feet in elevation. Coastal areas experienced the highest intensities and the level of shaking diminished farther inland; numerous aftershocks continue to disrupt response efforts. Inundation was experienced on the shorelines of counties in the upper Puget Sound and Strait of Georgia. Over 163,000 Washingtonians resided in the tsunami inundation zone. After the initial ground shaking, survivors had as few as 10 minutes before the first wave made landfall. Coastal areas received as many as three waves in the first hour and subsequent waves</a:t>
            </a:r>
          </a:p>
          <a:p>
            <a:r>
              <a:rPr lang="en-US" sz="614" b="1" dirty="0">
                <a:solidFill>
                  <a:srgbClr val="C00000"/>
                </a:solidFill>
                <a:latin typeface="Arial" panose="020B0604020202020204" pitchFamily="34" charset="0"/>
                <a:cs typeface="Arial" panose="020B0604020202020204" pitchFamily="34" charset="0"/>
              </a:rPr>
              <a:t>continued for nearly 18 hours.</a:t>
            </a:r>
          </a:p>
          <a:p>
            <a:endParaRPr lang="en-US" sz="614" b="1" dirty="0">
              <a:solidFill>
                <a:srgbClr val="C00000"/>
              </a:solidFill>
              <a:latin typeface="Arial" panose="020B0604020202020204" pitchFamily="34" charset="0"/>
              <a:cs typeface="Arial" panose="020B0604020202020204" pitchFamily="34" charset="0"/>
            </a:endParaRPr>
          </a:p>
          <a:p>
            <a:r>
              <a:rPr lang="en-US" sz="614" b="1" dirty="0">
                <a:solidFill>
                  <a:srgbClr val="C00000"/>
                </a:solidFill>
                <a:latin typeface="Arial" panose="020B0604020202020204" pitchFamily="34" charset="0"/>
                <a:cs typeface="Arial" panose="020B0604020202020204" pitchFamily="34" charset="0"/>
              </a:rPr>
              <a:t>The Governor has signed a disaster proclamation, and the President has approved a major disaster declaration.</a:t>
            </a:r>
          </a:p>
        </p:txBody>
      </p:sp>
      <p:graphicFrame>
        <p:nvGraphicFramePr>
          <p:cNvPr id="7" name="object 6">
            <a:extLst>
              <a:ext uri="{FF2B5EF4-FFF2-40B4-BE49-F238E27FC236}">
                <a16:creationId xmlns:a16="http://schemas.microsoft.com/office/drawing/2014/main" id="{0B733D7F-4C9D-4097-A64A-F28306199C8F}"/>
              </a:ext>
            </a:extLst>
          </p:cNvPr>
          <p:cNvGraphicFramePr>
            <a:graphicFrameLocks noGrp="1"/>
          </p:cNvGraphicFramePr>
          <p:nvPr>
            <p:extLst>
              <p:ext uri="{D42A27DB-BD31-4B8C-83A1-F6EECF244321}">
                <p14:modId xmlns:p14="http://schemas.microsoft.com/office/powerpoint/2010/main" val="390168948"/>
              </p:ext>
            </p:extLst>
          </p:nvPr>
        </p:nvGraphicFramePr>
        <p:xfrm>
          <a:off x="894619" y="1417007"/>
          <a:ext cx="3553692" cy="5113848"/>
        </p:xfrm>
        <a:graphic>
          <a:graphicData uri="http://schemas.openxmlformats.org/drawingml/2006/table">
            <a:tbl>
              <a:tblPr firstRow="1" bandRow="1">
                <a:tableStyleId>{2D5ABB26-0587-4C30-8999-92F81FD0307C}</a:tableStyleId>
              </a:tblPr>
              <a:tblGrid>
                <a:gridCol w="260373">
                  <a:extLst>
                    <a:ext uri="{9D8B030D-6E8A-4147-A177-3AD203B41FA5}">
                      <a16:colId xmlns:a16="http://schemas.microsoft.com/office/drawing/2014/main" val="20000"/>
                    </a:ext>
                  </a:extLst>
                </a:gridCol>
                <a:gridCol w="180085">
                  <a:extLst>
                    <a:ext uri="{9D8B030D-6E8A-4147-A177-3AD203B41FA5}">
                      <a16:colId xmlns:a16="http://schemas.microsoft.com/office/drawing/2014/main" val="20001"/>
                    </a:ext>
                  </a:extLst>
                </a:gridCol>
                <a:gridCol w="3113234">
                  <a:extLst>
                    <a:ext uri="{9D8B030D-6E8A-4147-A177-3AD203B41FA5}">
                      <a16:colId xmlns:a16="http://schemas.microsoft.com/office/drawing/2014/main" val="1681687038"/>
                    </a:ext>
                  </a:extLst>
                </a:gridCol>
              </a:tblGrid>
              <a:tr h="166572">
                <a:tc gridSpan="3">
                  <a:txBody>
                    <a:bodyPr/>
                    <a:lstStyle/>
                    <a:p>
                      <a:pPr algn="ctr">
                        <a:lnSpc>
                          <a:spcPct val="100000"/>
                        </a:lnSpc>
                        <a:spcBef>
                          <a:spcPts val="0"/>
                        </a:spcBef>
                        <a:spcAft>
                          <a:spcPts val="0"/>
                        </a:spcAft>
                      </a:pPr>
                      <a:r>
                        <a:rPr lang="en-US" sz="1100" b="1" dirty="0">
                          <a:solidFill>
                            <a:schemeClr val="tx1"/>
                          </a:solidFill>
                          <a:latin typeface="Arial" panose="020B0604020202020204" pitchFamily="34" charset="0"/>
                          <a:cs typeface="Arial" panose="020B0604020202020204" pitchFamily="34" charset="0"/>
                        </a:rPr>
                        <a:t>Lifelines: Impacts and Actions</a:t>
                      </a:r>
                    </a:p>
                  </a:txBody>
                  <a:tcPr marL="0" marR="0" marT="0" marB="0" anchor="ctr">
                    <a:lnT w="12700">
                      <a:solidFill>
                        <a:srgbClr val="BEBEBE"/>
                      </a:solidFill>
                      <a:prstDash val="solid"/>
                    </a:lnT>
                    <a:lnB w="12700" cap="flat" cmpd="sng" algn="ctr">
                      <a:solidFill>
                        <a:schemeClr val="bg1">
                          <a:lumMod val="85000"/>
                        </a:schemeClr>
                      </a:solidFill>
                      <a:prstDash val="solid"/>
                      <a:round/>
                      <a:headEnd type="none" w="med" len="med"/>
                      <a:tailEnd type="none" w="med" len="med"/>
                    </a:lnB>
                  </a:tcPr>
                </a:tc>
                <a:tc hMerge="1">
                  <a:txBody>
                    <a:bodyPr/>
                    <a:lstStyle/>
                    <a:p>
                      <a:pPr>
                        <a:lnSpc>
                          <a:spcPts val="1825"/>
                        </a:lnSpc>
                      </a:pPr>
                      <a:endParaRPr sz="1600" dirty="0">
                        <a:latin typeface="Calibri"/>
                        <a:cs typeface="Calibri"/>
                      </a:endParaRPr>
                    </a:p>
                  </a:txBody>
                  <a:tcPr marL="0" marR="0" marT="0" marB="0">
                    <a:lnT w="12700">
                      <a:solidFill>
                        <a:srgbClr val="BEBEBE"/>
                      </a:solidFill>
                      <a:prstDash val="solid"/>
                    </a:lnT>
                    <a:lnB w="12700">
                      <a:solidFill>
                        <a:srgbClr val="BEBEBE"/>
                      </a:solidFill>
                      <a:prstDash val="solid"/>
                    </a:lnB>
                  </a:tcPr>
                </a:tc>
                <a:tc hMerge="1">
                  <a:txBody>
                    <a:bodyPr/>
                    <a:lstStyle/>
                    <a:p>
                      <a:endParaRPr lang="en-US"/>
                    </a:p>
                  </a:txBody>
                  <a:tcPr/>
                </a:tc>
                <a:extLst>
                  <a:ext uri="{0D108BD9-81ED-4DB2-BD59-A6C34878D82A}">
                    <a16:rowId xmlns:a16="http://schemas.microsoft.com/office/drawing/2014/main" val="10000"/>
                  </a:ext>
                </a:extLst>
              </a:tr>
              <a:tr h="172210">
                <a:tc rowSpan="4">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800" b="1" spc="-10" dirty="0">
                          <a:solidFill>
                            <a:schemeClr val="tx1"/>
                          </a:solidFill>
                          <a:latin typeface="Arial" panose="020B0604020202020204" pitchFamily="34" charset="0"/>
                          <a:cs typeface="Arial" panose="020B0604020202020204" pitchFamily="34" charset="0"/>
                        </a:rPr>
                        <a:t>Safety</a:t>
                      </a:r>
                      <a:r>
                        <a:rPr lang="en-US" sz="800" b="1" spc="-60" dirty="0">
                          <a:solidFill>
                            <a:schemeClr val="tx1"/>
                          </a:solidFill>
                          <a:latin typeface="Arial" panose="020B0604020202020204" pitchFamily="34" charset="0"/>
                          <a:cs typeface="Arial" panose="020B0604020202020204" pitchFamily="34" charset="0"/>
                        </a:rPr>
                        <a:t> </a:t>
                      </a:r>
                      <a:r>
                        <a:rPr lang="en-US" sz="800" b="1" spc="-5" dirty="0">
                          <a:solidFill>
                            <a:schemeClr val="tx1"/>
                          </a:solidFill>
                          <a:latin typeface="Arial" panose="020B0604020202020204" pitchFamily="34" charset="0"/>
                          <a:cs typeface="Arial" panose="020B0604020202020204" pitchFamily="34" charset="0"/>
                        </a:rPr>
                        <a:t>and S</a:t>
                      </a:r>
                      <a:r>
                        <a:rPr lang="en-US" sz="800" b="1" spc="-10" dirty="0">
                          <a:solidFill>
                            <a:schemeClr val="tx1"/>
                          </a:solidFill>
                          <a:latin typeface="Arial" panose="020B0604020202020204" pitchFamily="34" charset="0"/>
                          <a:cs typeface="Arial" panose="020B0604020202020204" pitchFamily="34" charset="0"/>
                        </a:rPr>
                        <a:t>e</a:t>
                      </a:r>
                      <a:r>
                        <a:rPr lang="en-US" sz="800" b="1" dirty="0">
                          <a:solidFill>
                            <a:schemeClr val="tx1"/>
                          </a:solidFill>
                          <a:latin typeface="Arial" panose="020B0604020202020204" pitchFamily="34" charset="0"/>
                          <a:cs typeface="Arial" panose="020B0604020202020204" pitchFamily="34" charset="0"/>
                        </a:rPr>
                        <a:t>curity</a:t>
                      </a:r>
                    </a:p>
                  </a:txBody>
                  <a:tcPr marL="62345" marR="62345" marT="31173" marB="31173" vert="vert270">
                    <a:lnR w="12700" cap="flat" cmpd="sng" algn="ctr">
                      <a:solidFill>
                        <a:schemeClr val="bg1">
                          <a:lumMod val="7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57150" indent="0" algn="l">
                        <a:buFont typeface="Arial" panose="020B0604020202020204" pitchFamily="34" charset="0"/>
                        <a:buNone/>
                      </a:pPr>
                      <a:r>
                        <a:rPr lang="en-US" sz="600" dirty="0">
                          <a:solidFill>
                            <a:schemeClr val="tx1"/>
                          </a:solidFill>
                        </a:rPr>
                        <a:t>All</a:t>
                      </a: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117475" marR="0" lvl="0" indent="-603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700" b="0" dirty="0">
                          <a:solidFill>
                            <a:schemeClr val="tx1"/>
                          </a:solidFill>
                          <a:latin typeface="+mn-lt"/>
                        </a:rPr>
                        <a:t>Government services are overwhelmed after the earthquake. </a:t>
                      </a:r>
                      <a:endParaRPr lang="en-US" sz="700" b="0" i="0" u="none" strike="noStrike" kern="1200" baseline="0" dirty="0">
                        <a:solidFill>
                          <a:schemeClr val="tx1"/>
                        </a:solidFill>
                        <a:latin typeface="+mn-lt"/>
                        <a:ea typeface="+mn-ea"/>
                        <a:cs typeface="Arial" panose="020B0604020202020204" pitchFamily="34" charset="0"/>
                      </a:endParaRPr>
                    </a:p>
                  </a:txBody>
                  <a:tcPr marL="0" marR="0" marT="0" marB="0">
                    <a:lnL w="12700"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BEBEBE"/>
                      </a:solidFill>
                      <a:prstDash val="solid"/>
                      <a:round/>
                      <a:headEnd type="none" w="med" len="med"/>
                      <a:tailEnd type="none" w="med" len="med"/>
                    </a:lnB>
                    <a:noFill/>
                  </a:tcPr>
                </a:tc>
                <a:extLst>
                  <a:ext uri="{0D108BD9-81ED-4DB2-BD59-A6C34878D82A}">
                    <a16:rowId xmlns:a16="http://schemas.microsoft.com/office/drawing/2014/main" val="2735648202"/>
                  </a:ext>
                </a:extLst>
              </a:tr>
              <a:tr h="357787">
                <a:tc vMerge="1">
                  <a:txBody>
                    <a:bodyPr/>
                    <a:lstStyle/>
                    <a:p>
                      <a:endParaRPr lang="en-US"/>
                    </a:p>
                  </a:txBody>
                  <a:tcPr/>
                </a:tc>
                <a:tc>
                  <a:txBody>
                    <a:bodyPr/>
                    <a:lstStyle/>
                    <a:p>
                      <a:pPr algn="ctr"/>
                      <a:r>
                        <a:rPr lang="en-US" sz="600" dirty="0">
                          <a:solidFill>
                            <a:schemeClr val="tx1"/>
                          </a:solidFill>
                        </a:rPr>
                        <a:t>Coast</a:t>
                      </a:r>
                      <a:endParaRPr lang="en-US" sz="1200" dirty="0">
                        <a:solidFill>
                          <a:schemeClr val="tx1"/>
                        </a:solidFill>
                      </a:endParaRP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17475" marR="0" lvl="0" indent="-603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700" b="0" i="0" u="none" strike="noStrike" kern="1200" baseline="0" dirty="0">
                          <a:solidFill>
                            <a:schemeClr val="tx1"/>
                          </a:solidFill>
                          <a:latin typeface="+mn-lt"/>
                          <a:ea typeface="+mn-ea"/>
                          <a:cs typeface="Arial" panose="020B0604020202020204" pitchFamily="34" charset="0"/>
                        </a:rPr>
                        <a:t>Impacts to all other lifelines hamper the ability for government to provide basic services, like firefighting and other life-saving services</a:t>
                      </a:r>
                    </a:p>
                  </a:txBody>
                  <a:tcPr marL="0" marR="0" marT="0" marB="0">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noFill/>
                  </a:tcPr>
                </a:tc>
                <a:extLst>
                  <a:ext uri="{0D108BD9-81ED-4DB2-BD59-A6C34878D82A}">
                    <a16:rowId xmlns:a16="http://schemas.microsoft.com/office/drawing/2014/main" val="1596587414"/>
                  </a:ext>
                </a:extLst>
              </a:tr>
              <a:tr h="310719">
                <a:tc vMerge="1">
                  <a:txBody>
                    <a:bodyPr/>
                    <a:lstStyle/>
                    <a:p>
                      <a:endParaRPr lang="en-US"/>
                    </a:p>
                  </a:txBody>
                  <a:tcPr>
                    <a:lnT w="12700" cap="flat" cmpd="sng" algn="ctr">
                      <a:solidFill>
                        <a:schemeClr val="bg1">
                          <a:lumMod val="75000"/>
                        </a:schemeClr>
                      </a:solidFill>
                      <a:prstDash val="solid"/>
                      <a:round/>
                      <a:headEnd type="none" w="med" len="med"/>
                      <a:tailEnd type="none" w="med" len="med"/>
                    </a:lnT>
                  </a:tcPr>
                </a:tc>
                <a:tc>
                  <a:txBody>
                    <a:bodyPr/>
                    <a:lstStyle/>
                    <a:p>
                      <a:pPr marL="57150" indent="0" algn="ctr">
                        <a:buFont typeface="Arial" panose="020B0604020202020204" pitchFamily="34" charset="0"/>
                        <a:buNone/>
                      </a:pPr>
                      <a:r>
                        <a:rPr lang="en-US" sz="600" dirty="0">
                          <a:solidFill>
                            <a:schemeClr val="tx1"/>
                          </a:solidFill>
                        </a:rPr>
                        <a:t>I-5</a:t>
                      </a: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17475" marR="0" lvl="0" indent="-603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700" b="0" u="none" spc="0" baseline="0" dirty="0">
                          <a:solidFill>
                            <a:schemeClr val="tx1"/>
                          </a:solidFill>
                          <a:latin typeface="+mn-lt"/>
                          <a:cs typeface="Arial" panose="020B0604020202020204" pitchFamily="34" charset="0"/>
                        </a:rPr>
                        <a:t>Impacts to all other lifelines hamper the ability for government to provide basic services, like firefighting and other life-saving services</a:t>
                      </a:r>
                    </a:p>
                  </a:txBody>
                  <a:tcPr marL="0" marR="0" marT="0" marB="0">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noFill/>
                  </a:tcPr>
                </a:tc>
                <a:extLst>
                  <a:ext uri="{0D108BD9-81ED-4DB2-BD59-A6C34878D82A}">
                    <a16:rowId xmlns:a16="http://schemas.microsoft.com/office/drawing/2014/main" val="10002"/>
                  </a:ext>
                </a:extLst>
              </a:tr>
              <a:tr h="355106">
                <a:tc vMerge="1">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1200" b="1" dirty="0">
                        <a:solidFill>
                          <a:schemeClr val="tx1"/>
                        </a:solidFill>
                        <a:latin typeface="Arial" panose="020B0604020202020204" pitchFamily="34" charset="0"/>
                        <a:cs typeface="Arial" panose="020B0604020202020204" pitchFamily="34" charset="0"/>
                      </a:endParaRPr>
                    </a:p>
                  </a:txBody>
                  <a:tcPr vert="vert270">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57150" indent="0" algn="ctr">
                        <a:buFont typeface="Arial" panose="020B0604020202020204" pitchFamily="34" charset="0"/>
                        <a:buNone/>
                      </a:pPr>
                      <a:r>
                        <a:rPr lang="en-US" sz="600" dirty="0">
                          <a:solidFill>
                            <a:schemeClr val="tx1"/>
                          </a:solidFill>
                        </a:rPr>
                        <a:t>East</a:t>
                      </a: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17475" marR="0" lvl="0" indent="-603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700" b="0" u="none" spc="0" baseline="0" dirty="0">
                          <a:solidFill>
                            <a:schemeClr val="tx1"/>
                          </a:solidFill>
                          <a:latin typeface="+mn-lt"/>
                          <a:cs typeface="Arial" panose="020B0604020202020204" pitchFamily="34" charset="0"/>
                        </a:rPr>
                        <a:t>In Eastern Washington, communities have responded to local impacts internally as they arise.</a:t>
                      </a:r>
                    </a:p>
                    <a:p>
                      <a:pPr marL="117475" marR="0" lvl="0" indent="-603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700" b="0" u="none" spc="0" baseline="0" dirty="0">
                          <a:solidFill>
                            <a:schemeClr val="tx1"/>
                          </a:solidFill>
                          <a:latin typeface="+mn-lt"/>
                          <a:cs typeface="Arial" panose="020B0604020202020204" pitchFamily="34" charset="0"/>
                        </a:rPr>
                        <a:t>Some isolated communities may exist, potentially along the eastern slopes of the Cascades.</a:t>
                      </a:r>
                    </a:p>
                  </a:txBody>
                  <a:tcPr marL="0" marR="0" marT="0" marB="0">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noFill/>
                  </a:tcPr>
                </a:tc>
                <a:extLst>
                  <a:ext uri="{0D108BD9-81ED-4DB2-BD59-A6C34878D82A}">
                    <a16:rowId xmlns:a16="http://schemas.microsoft.com/office/drawing/2014/main" val="1877978424"/>
                  </a:ext>
                </a:extLst>
              </a:tr>
              <a:tr h="344419">
                <a:tc rowSpan="4">
                  <a:txBody>
                    <a:bodyPr/>
                    <a:lstStyle/>
                    <a:p>
                      <a:pPr marL="0" marR="30480" lvl="0" indent="14288" algn="ctr" defTabSz="1341150" rtl="0" eaLnBrk="1" fontAlgn="auto" latinLnBrk="0" hangingPunct="1">
                        <a:lnSpc>
                          <a:spcPct val="100000"/>
                        </a:lnSpc>
                        <a:spcBef>
                          <a:spcPts val="0"/>
                        </a:spcBef>
                        <a:spcAft>
                          <a:spcPts val="0"/>
                        </a:spcAft>
                        <a:buClrTx/>
                        <a:buSzTx/>
                        <a:buFontTx/>
                        <a:buNone/>
                        <a:tabLst/>
                        <a:defRPr/>
                      </a:pPr>
                      <a:r>
                        <a:rPr lang="en-US" sz="800" b="1" dirty="0">
                          <a:solidFill>
                            <a:schemeClr val="tx1"/>
                          </a:solidFill>
                          <a:latin typeface="Arial" panose="020B0604020202020204" pitchFamily="34" charset="0"/>
                          <a:cs typeface="Arial" panose="020B0604020202020204" pitchFamily="34" charset="0"/>
                        </a:rPr>
                        <a:t>Food, Water</a:t>
                      </a:r>
                      <a:r>
                        <a:rPr lang="en-US" sz="800" b="1">
                          <a:solidFill>
                            <a:schemeClr val="tx1"/>
                          </a:solidFill>
                          <a:latin typeface="Arial" panose="020B0604020202020204" pitchFamily="34" charset="0"/>
                          <a:cs typeface="Arial" panose="020B0604020202020204" pitchFamily="34" charset="0"/>
                        </a:rPr>
                        <a:t>, Shelter</a:t>
                      </a:r>
                      <a:endParaRPr lang="en-US" sz="800" b="1" dirty="0">
                        <a:solidFill>
                          <a:schemeClr val="tx1"/>
                        </a:solidFill>
                        <a:latin typeface="Arial" panose="020B0604020202020204" pitchFamily="34" charset="0"/>
                        <a:cs typeface="Arial" panose="020B0604020202020204" pitchFamily="34" charset="0"/>
                      </a:endParaRPr>
                    </a:p>
                  </a:txBody>
                  <a:tcPr marL="0" marR="0" marT="0" marB="0" vert="vert270"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57150" marR="0" lvl="0" indent="0" algn="ctr" defTabSz="134115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600" dirty="0">
                          <a:solidFill>
                            <a:schemeClr val="tx1"/>
                          </a:solidFill>
                        </a:rPr>
                        <a:t>All</a:t>
                      </a: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117475" marR="0" lvl="0" indent="-650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700" b="0" spc="-5" dirty="0">
                          <a:solidFill>
                            <a:schemeClr val="tx1"/>
                          </a:solidFill>
                          <a:latin typeface="+mn-lt"/>
                          <a:ea typeface="+mn-ea"/>
                          <a:cs typeface="Arial" panose="020B0604020202020204" pitchFamily="34" charset="0"/>
                        </a:rPr>
                        <a:t>Supplies like drinking water, food, hygiene, and other necessary household items are scarce. </a:t>
                      </a:r>
                    </a:p>
                  </a:txBody>
                  <a:tcPr marL="0" marR="0" marT="0" marB="0">
                    <a:lnL w="12700" cap="flat" cmpd="sng" algn="ctr">
                      <a:solidFill>
                        <a:schemeClr val="bg1">
                          <a:lumMod val="85000"/>
                        </a:schemeClr>
                      </a:solidFill>
                      <a:prstDash val="solid"/>
                      <a:round/>
                      <a:headEnd type="none" w="med" len="med"/>
                      <a:tailEnd type="none" w="med" len="med"/>
                    </a:lnL>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extLst>
                  <a:ext uri="{0D108BD9-81ED-4DB2-BD59-A6C34878D82A}">
                    <a16:rowId xmlns:a16="http://schemas.microsoft.com/office/drawing/2014/main" val="3964330511"/>
                  </a:ext>
                </a:extLst>
              </a:tr>
              <a:tr h="420210">
                <a:tc vMerge="1">
                  <a:txBody>
                    <a:bodyPr/>
                    <a:lstStyle/>
                    <a:p>
                      <a:endParaRPr lang="en-US"/>
                    </a:p>
                  </a:txBody>
                  <a:tcPr/>
                </a:tc>
                <a:tc>
                  <a:txBody>
                    <a:bodyPr/>
                    <a:lstStyle/>
                    <a:p>
                      <a:pPr algn="ctr"/>
                      <a:r>
                        <a:rPr lang="en-US" sz="600" dirty="0">
                          <a:solidFill>
                            <a:schemeClr val="tx1"/>
                          </a:solidFill>
                        </a:rPr>
                        <a:t>Coast</a:t>
                      </a:r>
                      <a:endParaRPr lang="en-US" sz="1200" dirty="0">
                        <a:solidFill>
                          <a:schemeClr val="tx1"/>
                        </a:solidFill>
                      </a:endParaRP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17475" indent="-60325">
                        <a:buFont typeface="Arial" panose="020B0604020202020204" pitchFamily="34" charset="0"/>
                        <a:buChar char="•"/>
                      </a:pPr>
                      <a:r>
                        <a:rPr lang="en-US" sz="700" b="0" kern="1200" dirty="0">
                          <a:solidFill>
                            <a:schemeClr val="tx1"/>
                          </a:solidFill>
                          <a:effectLst/>
                          <a:latin typeface="+mn-lt"/>
                          <a:ea typeface="+mn-ea"/>
                          <a:cs typeface="Arial" panose="020B0604020202020204" pitchFamily="34" charset="0"/>
                        </a:rPr>
                        <a:t>Over 450,000 displaced survivors are in immediate need of short-term sheltering, and over a million people need feeding and hydration – including their pets.</a:t>
                      </a:r>
                    </a:p>
                    <a:p>
                      <a:pPr marL="117475" indent="-60325">
                        <a:buFont typeface="Arial" panose="020B0604020202020204" pitchFamily="34" charset="0"/>
                        <a:buChar char="•"/>
                      </a:pPr>
                      <a:r>
                        <a:rPr lang="en-US" sz="700" b="0" kern="1200" dirty="0">
                          <a:solidFill>
                            <a:schemeClr val="tx1"/>
                          </a:solidFill>
                          <a:effectLst/>
                          <a:latin typeface="+mn-lt"/>
                          <a:ea typeface="+mn-ea"/>
                          <a:cs typeface="Arial" panose="020B0604020202020204" pitchFamily="34" charset="0"/>
                        </a:rPr>
                        <a:t>100% of Coastal and 89% of I-5 Corridor potable water facilities have sustained medium to high damage.</a:t>
                      </a:r>
                    </a:p>
                    <a:p>
                      <a:pPr marL="117475" indent="-60325">
                        <a:buFont typeface="Arial" panose="020B0604020202020204" pitchFamily="34" charset="0"/>
                        <a:buChar char="•"/>
                      </a:pPr>
                      <a:r>
                        <a:rPr lang="en-US" sz="700" b="0" kern="1200" dirty="0">
                          <a:solidFill>
                            <a:schemeClr val="tx1"/>
                          </a:solidFill>
                          <a:effectLst/>
                          <a:latin typeface="+mn-lt"/>
                          <a:ea typeface="+mn-ea"/>
                          <a:cs typeface="Arial" panose="020B0604020202020204" pitchFamily="34" charset="0"/>
                        </a:rPr>
                        <a:t>Estimates indicate that between 5,000 and 29,000 people have been injured, and between 9,100 and 16,578 have been killed in the Coastal Region.</a:t>
                      </a:r>
                    </a:p>
                  </a:txBody>
                  <a:tcPr marL="0" marR="0" marT="0" marB="0">
                    <a:lnL w="12700" cap="flat" cmpd="sng" algn="ctr">
                      <a:solidFill>
                        <a:schemeClr val="bg1">
                          <a:lumMod val="85000"/>
                        </a:schemeClr>
                      </a:solidFill>
                      <a:prstDash val="solid"/>
                      <a:round/>
                      <a:headEnd type="none" w="med" len="med"/>
                      <a:tailEnd type="none" w="med" len="med"/>
                    </a:lnL>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extLst>
                  <a:ext uri="{0D108BD9-81ED-4DB2-BD59-A6C34878D82A}">
                    <a16:rowId xmlns:a16="http://schemas.microsoft.com/office/drawing/2014/main" val="2991664058"/>
                  </a:ext>
                </a:extLst>
              </a:tr>
              <a:tr h="358232">
                <a:tc vMerge="1">
                  <a:txBody>
                    <a:bodyPr/>
                    <a:lstStyle/>
                    <a:p>
                      <a:pPr marL="0" marR="30480" lvl="0" indent="14288" algn="ctr" defTabSz="1341150" rtl="0" eaLnBrk="1" fontAlgn="auto" latinLnBrk="0" hangingPunct="1">
                        <a:lnSpc>
                          <a:spcPct val="100000"/>
                        </a:lnSpc>
                        <a:spcBef>
                          <a:spcPts val="0"/>
                        </a:spcBef>
                        <a:spcAft>
                          <a:spcPts val="0"/>
                        </a:spcAft>
                        <a:buClrTx/>
                        <a:buSzTx/>
                        <a:buFontTx/>
                        <a:buNone/>
                        <a:tabLst/>
                        <a:defRPr/>
                      </a:pPr>
                      <a:endParaRPr lang="en-US" sz="1200" b="1" dirty="0">
                        <a:solidFill>
                          <a:schemeClr val="tx1"/>
                        </a:solidFill>
                        <a:latin typeface="Arial" panose="020B0604020202020204" pitchFamily="34" charset="0"/>
                        <a:cs typeface="Arial" panose="020B0604020202020204" pitchFamily="34" charset="0"/>
                      </a:endParaRPr>
                    </a:p>
                  </a:txBody>
                  <a:tcPr marL="0" marR="0" marT="0" marB="0" vert="vert270"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57150" indent="0" algn="ctr">
                        <a:buFont typeface="Arial" panose="020B0604020202020204" pitchFamily="34" charset="0"/>
                        <a:buNone/>
                      </a:pPr>
                      <a:r>
                        <a:rPr lang="en-US" sz="600" dirty="0">
                          <a:solidFill>
                            <a:schemeClr val="tx1"/>
                          </a:solidFill>
                        </a:rPr>
                        <a:t>I-5</a:t>
                      </a: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17475" marR="0" lvl="0" indent="-650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700" b="0" kern="1200" dirty="0">
                          <a:solidFill>
                            <a:schemeClr val="tx1"/>
                          </a:solidFill>
                          <a:effectLst/>
                          <a:latin typeface="+mn-lt"/>
                          <a:ea typeface="+mn-ea"/>
                          <a:cs typeface="Arial" panose="020B0604020202020204" pitchFamily="34" charset="0"/>
                        </a:rPr>
                        <a:t>Over 450,000 displaced survivors are in immediate need of short-term sheltering, and over a million people need feeding and hydration – including their pets.</a:t>
                      </a:r>
                    </a:p>
                    <a:p>
                      <a:pPr marL="117475" marR="0" lvl="0" indent="-650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700" b="0" kern="1200" dirty="0">
                          <a:solidFill>
                            <a:schemeClr val="tx1"/>
                          </a:solidFill>
                          <a:effectLst/>
                          <a:latin typeface="+mn-lt"/>
                          <a:ea typeface="+mn-ea"/>
                          <a:cs typeface="Arial" panose="020B0604020202020204" pitchFamily="34" charset="0"/>
                        </a:rPr>
                        <a:t>100% of Coastal and 89% of I-5 Corridor potable water facilities have sustained medium to high damage.</a:t>
                      </a:r>
                    </a:p>
                  </a:txBody>
                  <a:tcPr marL="0" marR="0" marT="0" marB="0">
                    <a:lnL w="12700" cap="flat" cmpd="sng" algn="ctr">
                      <a:solidFill>
                        <a:schemeClr val="bg1">
                          <a:lumMod val="85000"/>
                        </a:schemeClr>
                      </a:solidFill>
                      <a:prstDash val="solid"/>
                      <a:round/>
                      <a:headEnd type="none" w="med" len="med"/>
                      <a:tailEnd type="none" w="med" len="med"/>
                    </a:lnL>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extLst>
                  <a:ext uri="{0D108BD9-81ED-4DB2-BD59-A6C34878D82A}">
                    <a16:rowId xmlns:a16="http://schemas.microsoft.com/office/drawing/2014/main" val="4083229017"/>
                  </a:ext>
                </a:extLst>
              </a:tr>
              <a:tr h="516628">
                <a:tc vMerge="1">
                  <a:txBody>
                    <a:bodyPr/>
                    <a:lstStyle/>
                    <a:p>
                      <a:endParaRPr lang="en-US"/>
                    </a:p>
                  </a:txBody>
                  <a:tcPr/>
                </a:tc>
                <a:tc>
                  <a:txBody>
                    <a:bodyPr/>
                    <a:lstStyle/>
                    <a:p>
                      <a:pPr marL="57150" indent="0" algn="ctr">
                        <a:buFont typeface="Arial" panose="020B0604020202020204" pitchFamily="34" charset="0"/>
                        <a:buNone/>
                      </a:pPr>
                      <a:r>
                        <a:rPr lang="en-US" sz="600" dirty="0">
                          <a:solidFill>
                            <a:schemeClr val="tx1"/>
                          </a:solidFill>
                        </a:rPr>
                        <a:t>East</a:t>
                      </a: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223838"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700" b="0" kern="1200" dirty="0">
                        <a:solidFill>
                          <a:schemeClr val="tx1"/>
                        </a:solidFill>
                        <a:effectLst/>
                        <a:latin typeface="+mn-lt"/>
                        <a:ea typeface="+mn-ea"/>
                        <a:cs typeface="Arial" panose="020B0604020202020204" pitchFamily="34" charset="0"/>
                      </a:endParaRPr>
                    </a:p>
                  </a:txBody>
                  <a:tcPr marL="0" marR="0" marT="0" marB="0">
                    <a:lnL w="12700" cap="flat" cmpd="sng" algn="ctr">
                      <a:solidFill>
                        <a:schemeClr val="bg1">
                          <a:lumMod val="85000"/>
                        </a:schemeClr>
                      </a:solidFill>
                      <a:prstDash val="solid"/>
                      <a:round/>
                      <a:headEnd type="none" w="med" len="med"/>
                      <a:tailEnd type="none" w="med" len="med"/>
                    </a:lnL>
                    <a:lnT w="12700" cap="flat" cmpd="sng" algn="ctr">
                      <a:solidFill>
                        <a:srgbClr val="BEBEBE"/>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692159000"/>
                  </a:ext>
                </a:extLst>
              </a:tr>
              <a:tr h="344419">
                <a:tc rowSpan="4">
                  <a:txBody>
                    <a:bodyPr/>
                    <a:lstStyle/>
                    <a:p>
                      <a:pPr marL="0" marR="30480" lvl="0" indent="14288" algn="ctr" defTabSz="1341150" rtl="0" eaLnBrk="1" fontAlgn="auto" latinLnBrk="0" hangingPunct="1">
                        <a:lnSpc>
                          <a:spcPct val="100000"/>
                        </a:lnSpc>
                        <a:spcBef>
                          <a:spcPts val="0"/>
                        </a:spcBef>
                        <a:spcAft>
                          <a:spcPts val="0"/>
                        </a:spcAft>
                        <a:buClrTx/>
                        <a:buSzTx/>
                        <a:buFontTx/>
                        <a:buNone/>
                        <a:tabLst/>
                        <a:defRPr/>
                      </a:pPr>
                      <a:r>
                        <a:rPr lang="en-US" sz="800" b="1" dirty="0">
                          <a:solidFill>
                            <a:schemeClr val="tx1"/>
                          </a:solidFill>
                          <a:latin typeface="Arial" panose="020B0604020202020204" pitchFamily="34" charset="0"/>
                          <a:cs typeface="Arial" panose="020B0604020202020204" pitchFamily="34" charset="0"/>
                        </a:rPr>
                        <a:t>Health and Medical</a:t>
                      </a:r>
                    </a:p>
                  </a:txBody>
                  <a:tcPr marL="0" marR="0" marT="0" marB="0" vert="vert270"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57150" marR="0" lvl="0" indent="0" algn="ctr" defTabSz="134115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600" dirty="0">
                          <a:solidFill>
                            <a:schemeClr val="tx1"/>
                          </a:solidFill>
                        </a:rPr>
                        <a:t>All</a:t>
                      </a: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117475" marR="0" lvl="0" indent="-53975" algn="l" defTabSz="1341150" rtl="0" eaLnBrk="1" fontAlgn="ctr" latinLnBrk="0" hangingPunct="1">
                        <a:lnSpc>
                          <a:spcPct val="100000"/>
                        </a:lnSpc>
                        <a:spcBef>
                          <a:spcPts val="0"/>
                        </a:spcBef>
                        <a:spcAft>
                          <a:spcPts val="0"/>
                        </a:spcAft>
                        <a:buClrTx/>
                        <a:buSzTx/>
                        <a:buFont typeface="Arial" panose="020B0604020202020204" pitchFamily="34" charset="0"/>
                        <a:buChar char="•"/>
                        <a:tabLst>
                          <a:tab pos="346075" algn="l"/>
                        </a:tabLst>
                        <a:defRPr/>
                      </a:pPr>
                      <a:r>
                        <a:rPr lang="en-US" sz="700" b="0" dirty="0">
                          <a:solidFill>
                            <a:schemeClr val="tx1"/>
                          </a:solidFill>
                          <a:latin typeface="+mn-lt"/>
                        </a:rPr>
                        <a:t>Over 19,000 survivors with varying degrees of injuries have attempted to access hospitals.</a:t>
                      </a:r>
                    </a:p>
                  </a:txBody>
                  <a:tcPr marL="0" marR="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extLst>
                  <a:ext uri="{0D108BD9-81ED-4DB2-BD59-A6C34878D82A}">
                    <a16:rowId xmlns:a16="http://schemas.microsoft.com/office/drawing/2014/main" val="2724817841"/>
                  </a:ext>
                </a:extLst>
              </a:tr>
              <a:tr h="545712">
                <a:tc vMerge="1">
                  <a:txBody>
                    <a:bodyPr/>
                    <a:lstStyle/>
                    <a:p>
                      <a:endParaRPr lang="en-US"/>
                    </a:p>
                  </a:txBody>
                  <a:tcPr/>
                </a:tc>
                <a:tc>
                  <a:txBody>
                    <a:bodyPr/>
                    <a:lstStyle/>
                    <a:p>
                      <a:pPr algn="ctr"/>
                      <a:r>
                        <a:rPr lang="en-US" sz="600" dirty="0">
                          <a:solidFill>
                            <a:schemeClr val="tx1"/>
                          </a:solidFill>
                        </a:rPr>
                        <a:t>Coast</a:t>
                      </a:r>
                      <a:endParaRPr lang="en-US" sz="1200" dirty="0">
                        <a:solidFill>
                          <a:schemeClr val="tx1"/>
                        </a:solidFill>
                      </a:endParaRP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17475" marR="0" lvl="0" indent="-53975" algn="l" defTabSz="1341150" rtl="0" eaLnBrk="1" fontAlgn="ctr" latinLnBrk="0" hangingPunct="1">
                        <a:lnSpc>
                          <a:spcPct val="100000"/>
                        </a:lnSpc>
                        <a:spcBef>
                          <a:spcPts val="0"/>
                        </a:spcBef>
                        <a:spcAft>
                          <a:spcPts val="0"/>
                        </a:spcAft>
                        <a:buClrTx/>
                        <a:buSzTx/>
                        <a:buFont typeface="Arial" panose="020B0604020202020204" pitchFamily="34" charset="0"/>
                        <a:buChar char="•"/>
                        <a:tabLst/>
                        <a:defRPr/>
                      </a:pPr>
                      <a:r>
                        <a:rPr lang="en-US" sz="700" b="0" kern="1200" dirty="0">
                          <a:solidFill>
                            <a:schemeClr val="tx1"/>
                          </a:solidFill>
                          <a:effectLst/>
                          <a:latin typeface="+mn-lt"/>
                          <a:ea typeface="+mn-ea"/>
                          <a:cs typeface="Arial" panose="020B0604020202020204" pitchFamily="34" charset="0"/>
                        </a:rPr>
                        <a:t>Most hospitals have suffered medium to high damage, which has resulted in the loss of hundreds of regular and critical beds.</a:t>
                      </a:r>
                    </a:p>
                    <a:p>
                      <a:pPr marL="117475" marR="0" lvl="0" indent="-53975" algn="l" defTabSz="1341150" rtl="0" eaLnBrk="1" fontAlgn="ctr" latinLnBrk="0" hangingPunct="1">
                        <a:lnSpc>
                          <a:spcPct val="100000"/>
                        </a:lnSpc>
                        <a:spcBef>
                          <a:spcPts val="0"/>
                        </a:spcBef>
                        <a:spcAft>
                          <a:spcPts val="0"/>
                        </a:spcAft>
                        <a:buClrTx/>
                        <a:buSzTx/>
                        <a:buFont typeface="Arial" panose="020B0604020202020204" pitchFamily="34" charset="0"/>
                        <a:buChar char="•"/>
                        <a:tabLst/>
                        <a:defRPr/>
                      </a:pPr>
                      <a:r>
                        <a:rPr lang="en-US" sz="700" b="0" kern="1200" dirty="0">
                          <a:solidFill>
                            <a:schemeClr val="tx1"/>
                          </a:solidFill>
                          <a:effectLst/>
                          <a:latin typeface="+mn-lt"/>
                          <a:ea typeface="+mn-ea"/>
                          <a:cs typeface="Arial" panose="020B0604020202020204" pitchFamily="34" charset="0"/>
                        </a:rPr>
                        <a:t>Medical and health care capabilities are severely disrupted. Some providers may be able to operate from tents</a:t>
                      </a:r>
                    </a:p>
                    <a:p>
                      <a:pPr marL="117475" marR="0" lvl="0" indent="-53975" algn="l" defTabSz="1341150" rtl="0" eaLnBrk="1" fontAlgn="ctr" latinLnBrk="0" hangingPunct="1">
                        <a:lnSpc>
                          <a:spcPct val="100000"/>
                        </a:lnSpc>
                        <a:spcBef>
                          <a:spcPts val="0"/>
                        </a:spcBef>
                        <a:spcAft>
                          <a:spcPts val="0"/>
                        </a:spcAft>
                        <a:buClrTx/>
                        <a:buSzTx/>
                        <a:buFont typeface="Arial" panose="020B0604020202020204" pitchFamily="34" charset="0"/>
                        <a:buChar char="•"/>
                        <a:tabLst/>
                        <a:defRPr/>
                      </a:pPr>
                      <a:r>
                        <a:rPr lang="en-US" sz="700" b="0" kern="1200" dirty="0">
                          <a:solidFill>
                            <a:schemeClr val="tx1"/>
                          </a:solidFill>
                          <a:effectLst/>
                          <a:latin typeface="+mn-lt"/>
                          <a:ea typeface="+mn-ea"/>
                          <a:cs typeface="Arial" panose="020B0604020202020204" pitchFamily="34" charset="0"/>
                        </a:rPr>
                        <a:t>Some of the hardest hit areas may only be accessible by helicopter</a:t>
                      </a:r>
                    </a:p>
                  </a:txBody>
                  <a:tcPr marL="0" marR="0" marT="0" marB="0">
                    <a:lnL w="12700" cap="flat" cmpd="sng" algn="ctr">
                      <a:solidFill>
                        <a:schemeClr val="bg1">
                          <a:lumMod val="85000"/>
                        </a:schemeClr>
                      </a:solidFill>
                      <a:prstDash val="solid"/>
                      <a:round/>
                      <a:headEnd type="none" w="med" len="med"/>
                      <a:tailEnd type="none" w="med" len="med"/>
                    </a:lnL>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extLst>
                  <a:ext uri="{0D108BD9-81ED-4DB2-BD59-A6C34878D82A}">
                    <a16:rowId xmlns:a16="http://schemas.microsoft.com/office/drawing/2014/main" val="2882530082"/>
                  </a:ext>
                </a:extLst>
              </a:tr>
              <a:tr h="430271">
                <a:tc vMerge="1">
                  <a:txBody>
                    <a:bodyPr/>
                    <a:lstStyle/>
                    <a:p>
                      <a:pPr marL="0" marR="30480" lvl="0" indent="14288" algn="ctr" defTabSz="1341150" rtl="0" eaLnBrk="1" fontAlgn="auto" latinLnBrk="0" hangingPunct="1">
                        <a:lnSpc>
                          <a:spcPct val="100000"/>
                        </a:lnSpc>
                        <a:spcBef>
                          <a:spcPts val="0"/>
                        </a:spcBef>
                        <a:spcAft>
                          <a:spcPts val="0"/>
                        </a:spcAft>
                        <a:buClrTx/>
                        <a:buSzTx/>
                        <a:buFontTx/>
                        <a:buNone/>
                        <a:tabLst/>
                        <a:defRPr/>
                      </a:pPr>
                      <a:endParaRPr lang="en-US" sz="1200" b="1" dirty="0">
                        <a:solidFill>
                          <a:schemeClr val="tx1"/>
                        </a:solidFill>
                        <a:latin typeface="Arial" panose="020B0604020202020204" pitchFamily="34" charset="0"/>
                        <a:cs typeface="Arial" panose="020B0604020202020204" pitchFamily="34" charset="0"/>
                      </a:endParaRPr>
                    </a:p>
                  </a:txBody>
                  <a:tcPr marL="0" marR="0" marT="0" marB="0" vert="vert270"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57150" indent="0" algn="ctr">
                        <a:buFont typeface="Arial" panose="020B0604020202020204" pitchFamily="34" charset="0"/>
                        <a:buNone/>
                      </a:pPr>
                      <a:r>
                        <a:rPr lang="en-US" sz="600" dirty="0">
                          <a:solidFill>
                            <a:schemeClr val="tx1"/>
                          </a:solidFill>
                        </a:rPr>
                        <a:t>I-5</a:t>
                      </a: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17475" marR="0" lvl="0" indent="-53975" algn="l" defTabSz="1341150" rtl="0" eaLnBrk="1" fontAlgn="ctr" latinLnBrk="0" hangingPunct="1">
                        <a:lnSpc>
                          <a:spcPct val="100000"/>
                        </a:lnSpc>
                        <a:spcBef>
                          <a:spcPts val="0"/>
                        </a:spcBef>
                        <a:spcAft>
                          <a:spcPts val="0"/>
                        </a:spcAft>
                        <a:buClrTx/>
                        <a:buSzTx/>
                        <a:buFont typeface="Arial" panose="020B0604020202020204" pitchFamily="34" charset="0"/>
                        <a:buChar char="•"/>
                        <a:tabLst/>
                        <a:defRPr/>
                      </a:pPr>
                      <a:r>
                        <a:rPr lang="en-US" sz="700" b="0" kern="1200" dirty="0">
                          <a:solidFill>
                            <a:schemeClr val="tx1"/>
                          </a:solidFill>
                          <a:effectLst/>
                          <a:latin typeface="+mn-lt"/>
                          <a:ea typeface="+mn-ea"/>
                          <a:cs typeface="Arial" panose="020B0604020202020204" pitchFamily="34" charset="0"/>
                        </a:rPr>
                        <a:t>Most hospitals have suffered medium to high damage, which has resulted in the loss of hundreds of regular and critical beds.</a:t>
                      </a:r>
                    </a:p>
                  </a:txBody>
                  <a:tcPr marL="0" marR="0" marT="0" marB="0">
                    <a:lnL w="12700" cap="flat" cmpd="sng" algn="ctr">
                      <a:solidFill>
                        <a:schemeClr val="bg1">
                          <a:lumMod val="85000"/>
                        </a:schemeClr>
                      </a:solidFill>
                      <a:prstDash val="solid"/>
                      <a:round/>
                      <a:headEnd type="none" w="med" len="med"/>
                      <a:tailEnd type="none" w="med" len="med"/>
                    </a:lnL>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extLst>
                  <a:ext uri="{0D108BD9-81ED-4DB2-BD59-A6C34878D82A}">
                    <a16:rowId xmlns:a16="http://schemas.microsoft.com/office/drawing/2014/main" val="2938247894"/>
                  </a:ext>
                </a:extLst>
              </a:tr>
              <a:tr h="430523">
                <a:tc vMerge="1">
                  <a:txBody>
                    <a:bodyPr/>
                    <a:lstStyle/>
                    <a:p>
                      <a:pPr marL="0" marR="30480" lvl="0" indent="14288" algn="ctr" defTabSz="1341150" rtl="0" eaLnBrk="1" fontAlgn="auto" latinLnBrk="0" hangingPunct="1">
                        <a:lnSpc>
                          <a:spcPct val="100000"/>
                        </a:lnSpc>
                        <a:spcBef>
                          <a:spcPts val="0"/>
                        </a:spcBef>
                        <a:spcAft>
                          <a:spcPts val="0"/>
                        </a:spcAft>
                        <a:buClrTx/>
                        <a:buSzTx/>
                        <a:buFontTx/>
                        <a:buNone/>
                        <a:tabLst/>
                        <a:defRPr/>
                      </a:pPr>
                      <a:endParaRPr lang="en-US" sz="1200" b="1" dirty="0">
                        <a:solidFill>
                          <a:schemeClr val="tx1"/>
                        </a:solidFill>
                        <a:latin typeface="Arial" panose="020B0604020202020204" pitchFamily="34" charset="0"/>
                        <a:cs typeface="Arial" panose="020B0604020202020204" pitchFamily="34" charset="0"/>
                      </a:endParaRPr>
                    </a:p>
                  </a:txBody>
                  <a:tcPr marL="0" marR="0" marT="0" marB="0" vert="vert270"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57150" indent="0" algn="ctr">
                        <a:buFont typeface="Arial" panose="020B0604020202020204" pitchFamily="34" charset="0"/>
                        <a:buNone/>
                      </a:pPr>
                      <a:r>
                        <a:rPr lang="en-US" sz="600" dirty="0">
                          <a:solidFill>
                            <a:schemeClr val="tx1"/>
                          </a:solidFill>
                        </a:rPr>
                        <a:t>East</a:t>
                      </a: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234950" marR="0" lvl="0" indent="-171450" algn="l" defTabSz="1341150" rtl="0" eaLnBrk="1" fontAlgn="ctr" latinLnBrk="0" hangingPunct="1">
                        <a:lnSpc>
                          <a:spcPct val="100000"/>
                        </a:lnSpc>
                        <a:spcBef>
                          <a:spcPts val="0"/>
                        </a:spcBef>
                        <a:spcAft>
                          <a:spcPts val="0"/>
                        </a:spcAft>
                        <a:buClrTx/>
                        <a:buSzTx/>
                        <a:buFont typeface="Arial" panose="020B0604020202020204" pitchFamily="34" charset="0"/>
                        <a:buChar char="•"/>
                        <a:tabLst/>
                        <a:defRPr/>
                      </a:pPr>
                      <a:endParaRPr lang="en-US" sz="700" b="0" kern="1200" dirty="0">
                        <a:solidFill>
                          <a:schemeClr val="tx1"/>
                        </a:solidFill>
                        <a:effectLst/>
                        <a:highlight>
                          <a:srgbClr val="FF0000"/>
                        </a:highlight>
                        <a:latin typeface="+mn-lt"/>
                        <a:ea typeface="+mn-ea"/>
                        <a:cs typeface="Arial" panose="020B0604020202020204" pitchFamily="34" charset="0"/>
                      </a:endParaRPr>
                    </a:p>
                  </a:txBody>
                  <a:tcPr marL="0" marR="0" marT="0" marB="0">
                    <a:lnL w="12700" cap="flat" cmpd="sng" algn="ctr">
                      <a:solidFill>
                        <a:schemeClr val="bg1">
                          <a:lumMod val="85000"/>
                        </a:schemeClr>
                      </a:solidFill>
                      <a:prstDash val="solid"/>
                      <a:round/>
                      <a:headEnd type="none" w="med" len="med"/>
                      <a:tailEnd type="none" w="med" len="med"/>
                    </a:lnL>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extLst>
                  <a:ext uri="{0D108BD9-81ED-4DB2-BD59-A6C34878D82A}">
                    <a16:rowId xmlns:a16="http://schemas.microsoft.com/office/drawing/2014/main" val="3734960338"/>
                  </a:ext>
                </a:extLst>
              </a:tr>
            </a:tbl>
          </a:graphicData>
        </a:graphic>
      </p:graphicFrame>
      <p:graphicFrame>
        <p:nvGraphicFramePr>
          <p:cNvPr id="8" name="object 7">
            <a:extLst>
              <a:ext uri="{FF2B5EF4-FFF2-40B4-BE49-F238E27FC236}">
                <a16:creationId xmlns:a16="http://schemas.microsoft.com/office/drawing/2014/main" id="{87EF624B-C278-4CC8-A2F0-D3BE09DCEA6B}"/>
              </a:ext>
            </a:extLst>
          </p:cNvPr>
          <p:cNvGraphicFramePr>
            <a:graphicFrameLocks noGrp="1"/>
          </p:cNvGraphicFramePr>
          <p:nvPr>
            <p:extLst>
              <p:ext uri="{D42A27DB-BD31-4B8C-83A1-F6EECF244321}">
                <p14:modId xmlns:p14="http://schemas.microsoft.com/office/powerpoint/2010/main" val="2849031506"/>
              </p:ext>
            </p:extLst>
          </p:nvPr>
        </p:nvGraphicFramePr>
        <p:xfrm>
          <a:off x="4519238" y="1417006"/>
          <a:ext cx="2987498" cy="2362867"/>
        </p:xfrm>
        <a:graphic>
          <a:graphicData uri="http://schemas.openxmlformats.org/drawingml/2006/table">
            <a:tbl>
              <a:tblPr firstRow="1" bandRow="1">
                <a:effectLst/>
                <a:tableStyleId>{2D5ABB26-0587-4C30-8999-92F81FD0307C}</a:tableStyleId>
              </a:tblPr>
              <a:tblGrid>
                <a:gridCol w="273088">
                  <a:extLst>
                    <a:ext uri="{9D8B030D-6E8A-4147-A177-3AD203B41FA5}">
                      <a16:colId xmlns:a16="http://schemas.microsoft.com/office/drawing/2014/main" val="20000"/>
                    </a:ext>
                  </a:extLst>
                </a:gridCol>
                <a:gridCol w="2714410">
                  <a:extLst>
                    <a:ext uri="{9D8B030D-6E8A-4147-A177-3AD203B41FA5}">
                      <a16:colId xmlns:a16="http://schemas.microsoft.com/office/drawing/2014/main" val="20001"/>
                    </a:ext>
                  </a:extLst>
                </a:gridCol>
              </a:tblGrid>
              <a:tr h="2362867">
                <a:tc>
                  <a:txBody>
                    <a:bodyPr/>
                    <a:lstStyle/>
                    <a:p>
                      <a:pPr marL="92075" algn="ctr">
                        <a:lnSpc>
                          <a:spcPct val="100000"/>
                        </a:lnSpc>
                        <a:spcBef>
                          <a:spcPts val="300"/>
                        </a:spcBef>
                      </a:pPr>
                      <a:r>
                        <a:rPr lang="en-US" sz="700" b="1" u="none" spc="-5" dirty="0">
                          <a:solidFill>
                            <a:schemeClr val="tx1"/>
                          </a:solidFill>
                          <a:uFill>
                            <a:solidFill>
                              <a:srgbClr val="000000"/>
                            </a:solidFill>
                          </a:uFill>
                          <a:latin typeface="Arial" panose="020B0604020202020204" pitchFamily="34" charset="0"/>
                          <a:cs typeface="Arial" panose="020B0604020202020204" pitchFamily="34" charset="0"/>
                        </a:rPr>
                        <a:t>Key Updates</a:t>
                      </a:r>
                      <a:endParaRPr lang="en-US" sz="700" u="none" spc="-5" dirty="0">
                        <a:solidFill>
                          <a:schemeClr val="tx1"/>
                        </a:solidFill>
                        <a:latin typeface="Arial" panose="020B0604020202020204" pitchFamily="34" charset="0"/>
                        <a:cs typeface="Arial" panose="020B0604020202020204" pitchFamily="34" charset="0"/>
                      </a:endParaRPr>
                    </a:p>
                  </a:txBody>
                  <a:tcPr marL="0" marR="0" marT="25977" marB="0" vert="vert270" anchor="ctr">
                    <a:lnR w="12700" cap="flat" cmpd="sng" algn="ctr">
                      <a:solidFill>
                        <a:schemeClr val="bg1">
                          <a:lumMod val="75000"/>
                        </a:schemeClr>
                      </a:solidFill>
                      <a:prstDash val="solid"/>
                      <a:round/>
                      <a:headEnd type="none" w="med" len="med"/>
                      <a:tailEnd type="none" w="med" len="med"/>
                    </a:lnR>
                    <a:lnT w="12700">
                      <a:solidFill>
                        <a:srgbClr val="BEBEBE"/>
                      </a:solidFill>
                      <a:prstDash val="solid"/>
                    </a:lnT>
                    <a:lnB w="12700" cap="flat" cmpd="sng" algn="ctr">
                      <a:solidFill>
                        <a:srgbClr val="BEBEBE"/>
                      </a:solidFill>
                      <a:prstDash val="solid"/>
                      <a:round/>
                      <a:headEnd type="none" w="med" len="med"/>
                      <a:tailEnd type="none" w="med" len="med"/>
                    </a:lnB>
                  </a:tcPr>
                </a:tc>
                <a:tc>
                  <a:txBody>
                    <a:bodyPr/>
                    <a:lstStyle/>
                    <a:p>
                      <a:pPr marL="0" marR="0" algn="l">
                        <a:spcBef>
                          <a:spcPts val="0"/>
                        </a:spcBef>
                        <a:spcAft>
                          <a:spcPts val="0"/>
                        </a:spcAft>
                      </a:pPr>
                      <a:r>
                        <a:rPr lang="en-US" sz="600" b="1" dirty="0">
                          <a:solidFill>
                            <a:schemeClr val="tx1"/>
                          </a:solidFill>
                          <a:effectLst/>
                          <a:latin typeface="Arial" panose="020B0604020202020204" pitchFamily="34" charset="0"/>
                        </a:rPr>
                        <a:t>SEOC Activation Level: 1 (Full Activation)</a:t>
                      </a:r>
                    </a:p>
                    <a:p>
                      <a:pPr marL="0" marR="0" algn="l">
                        <a:spcBef>
                          <a:spcPts val="0"/>
                        </a:spcBef>
                        <a:spcAft>
                          <a:spcPts val="0"/>
                        </a:spcAft>
                      </a:pPr>
                      <a:r>
                        <a:rPr lang="en-US" sz="600" b="1" dirty="0">
                          <a:solidFill>
                            <a:schemeClr val="tx1"/>
                          </a:solidFill>
                          <a:effectLst/>
                          <a:latin typeface="Arial" panose="020B0604020202020204" pitchFamily="34" charset="0"/>
                        </a:rPr>
                        <a:t>COOP Activation Phase: 2 (Activation and Relocation)</a:t>
                      </a:r>
                      <a:endParaRPr lang="en-US" sz="600" b="1" dirty="0">
                        <a:solidFill>
                          <a:srgbClr val="C00000"/>
                        </a:solidFill>
                        <a:effectLst/>
                        <a:latin typeface="Arial" panose="020B0604020202020204" pitchFamily="34" charset="0"/>
                      </a:endParaRPr>
                    </a:p>
                    <a:p>
                      <a:pPr marL="0" marR="0" algn="l">
                        <a:spcBef>
                          <a:spcPts val="0"/>
                        </a:spcBef>
                        <a:spcAft>
                          <a:spcPts val="0"/>
                        </a:spcAft>
                      </a:pPr>
                      <a:endParaRPr lang="en-US" sz="300" b="1" dirty="0">
                        <a:solidFill>
                          <a:schemeClr val="tx1"/>
                        </a:solidFill>
                        <a:effectLst/>
                        <a:latin typeface="Arial" panose="020B0604020202020204" pitchFamily="34" charset="0"/>
                      </a:endParaRPr>
                    </a:p>
                    <a:p>
                      <a:pPr algn="l"/>
                      <a:r>
                        <a:rPr lang="en-US" sz="600" b="1" dirty="0">
                          <a:solidFill>
                            <a:schemeClr val="tx1"/>
                          </a:solidFill>
                          <a:effectLst/>
                          <a:latin typeface="Arial" panose="020B0604020202020204" pitchFamily="34" charset="0"/>
                        </a:rPr>
                        <a:t>State/Local Response</a:t>
                      </a:r>
                      <a:r>
                        <a:rPr lang="en-US" sz="600" b="1" dirty="0">
                          <a:solidFill>
                            <a:srgbClr val="0000FF"/>
                          </a:solidFill>
                          <a:effectLst/>
                          <a:latin typeface="Arial" panose="020B0604020202020204" pitchFamily="34" charset="0"/>
                        </a:rPr>
                        <a:t>:</a:t>
                      </a:r>
                    </a:p>
                    <a:p>
                      <a:pPr marL="171450" indent="-171450" algn="l">
                        <a:lnSpc>
                          <a:spcPts val="900"/>
                        </a:lnSpc>
                        <a:buFont typeface="Arial" panose="020B0604020202020204" pitchFamily="34" charset="0"/>
                        <a:buChar char="•"/>
                      </a:pPr>
                      <a:r>
                        <a:rPr lang="en-US" sz="600" b="0" i="0" u="none" strike="noStrike" kern="1200" baseline="0" dirty="0">
                          <a:solidFill>
                            <a:schemeClr val="tx1"/>
                          </a:solidFill>
                          <a:latin typeface="Arial" panose="020B0604020202020204" pitchFamily="34" charset="0"/>
                          <a:ea typeface="+mn-ea"/>
                          <a:cs typeface="Arial" panose="020B0604020202020204" pitchFamily="34" charset="0"/>
                        </a:rPr>
                        <a:t>Currently, there is no coordinated common operating picture/situational awareness available in the tribes and communities regarding the impacts of the earthquake’s aftermath. Based on prior planning, most communities should have an idea of where damages have occurred; however, damage to the transportation system is limiting the ability to conduct road, highway, and bridge damage assessments.</a:t>
                      </a:r>
                    </a:p>
                    <a:p>
                      <a:pPr marL="171450" indent="-171450" algn="l">
                        <a:lnSpc>
                          <a:spcPts val="900"/>
                        </a:lnSpc>
                        <a:buFont typeface="Arial" panose="020B0604020202020204" pitchFamily="34" charset="0"/>
                        <a:buChar char="•"/>
                      </a:pPr>
                      <a:r>
                        <a:rPr lang="en-US" sz="600" b="0" i="0" u="none" strike="noStrike" kern="1200" baseline="0" dirty="0">
                          <a:solidFill>
                            <a:schemeClr val="tx1"/>
                          </a:solidFill>
                          <a:latin typeface="Arial" panose="020B0604020202020204" pitchFamily="34" charset="0"/>
                          <a:ea typeface="+mn-ea"/>
                          <a:cs typeface="Arial" panose="020B0604020202020204" pitchFamily="34" charset="0"/>
                        </a:rPr>
                        <a:t>Tribes and local jurisdictions are responding with internal resources; however, the severity could rapidly exhaust local capabilities.</a:t>
                      </a:r>
                    </a:p>
                    <a:p>
                      <a:pPr marL="171450" indent="-171450" algn="l">
                        <a:lnSpc>
                          <a:spcPts val="900"/>
                        </a:lnSpc>
                        <a:buFont typeface="Arial" panose="020B0604020202020204" pitchFamily="34" charset="0"/>
                        <a:buChar char="•"/>
                      </a:pPr>
                      <a:r>
                        <a:rPr lang="en-US" sz="600" b="0" i="0" u="none" strike="noStrike" kern="1200" baseline="0" dirty="0">
                          <a:solidFill>
                            <a:schemeClr val="tx1"/>
                          </a:solidFill>
                          <a:latin typeface="Arial" panose="020B0604020202020204" pitchFamily="34" charset="0"/>
                          <a:ea typeface="+mn-ea"/>
                          <a:cs typeface="Arial" panose="020B0604020202020204" pitchFamily="34" charset="0"/>
                        </a:rPr>
                        <a:t>An Initial Operating Facility (IOF) has been established in Spokane as well as an Aerial Port of Debarkation at Fairchild Air Force Base.</a:t>
                      </a:r>
                    </a:p>
                    <a:p>
                      <a:pPr marL="171450" indent="-171450" algn="l">
                        <a:lnSpc>
                          <a:spcPts val="900"/>
                        </a:lnSpc>
                        <a:buFont typeface="Arial" panose="020B0604020202020204" pitchFamily="34" charset="0"/>
                        <a:buChar char="•"/>
                      </a:pPr>
                      <a:r>
                        <a:rPr lang="en-US" sz="600" b="0" i="0" u="none" strike="noStrike" kern="1200" baseline="0" dirty="0">
                          <a:solidFill>
                            <a:schemeClr val="tx1"/>
                          </a:solidFill>
                          <a:latin typeface="Arial" panose="020B0604020202020204" pitchFamily="34" charset="0"/>
                          <a:ea typeface="+mn-ea"/>
                          <a:cs typeface="Arial" panose="020B0604020202020204" pitchFamily="34" charset="0"/>
                        </a:rPr>
                        <a:t>FEMA has established an Incident Support Base (ISB) at Moses Lake.</a:t>
                      </a:r>
                    </a:p>
                    <a:p>
                      <a:pPr marL="284163" lvl="1" indent="-114300" algn="l">
                        <a:lnSpc>
                          <a:spcPts val="900"/>
                        </a:lnSpc>
                        <a:buFont typeface="Arial" panose="020B0604020202020204" pitchFamily="34" charset="0"/>
                        <a:buChar char="•"/>
                      </a:pPr>
                      <a:r>
                        <a:rPr lang="en-US" sz="600" b="0" i="0" u="none" strike="noStrike" kern="1200" baseline="0" dirty="0">
                          <a:solidFill>
                            <a:schemeClr val="tx1"/>
                          </a:solidFill>
                          <a:latin typeface="Arial" panose="020B0604020202020204" pitchFamily="34" charset="0"/>
                          <a:ea typeface="+mn-ea"/>
                          <a:cs typeface="Arial" panose="020B0604020202020204" pitchFamily="34" charset="0"/>
                        </a:rPr>
                        <a:t>The response is causing a mass influx of federal and state resources into the area.</a:t>
                      </a:r>
                    </a:p>
                    <a:p>
                      <a:pPr marL="284163" lvl="1" indent="-114300" algn="l">
                        <a:lnSpc>
                          <a:spcPts val="900"/>
                        </a:lnSpc>
                        <a:buFont typeface="Arial" panose="020B0604020202020204" pitchFamily="34" charset="0"/>
                        <a:buChar char="•"/>
                      </a:pPr>
                      <a:r>
                        <a:rPr lang="en-US" sz="600" b="0" i="0" u="none" strike="noStrike" kern="1200" baseline="0" dirty="0">
                          <a:solidFill>
                            <a:schemeClr val="tx1"/>
                          </a:solidFill>
                          <a:latin typeface="Arial" panose="020B0604020202020204" pitchFamily="34" charset="0"/>
                          <a:ea typeface="+mn-ea"/>
                          <a:cs typeface="Arial" panose="020B0604020202020204" pitchFamily="34" charset="0"/>
                        </a:rPr>
                        <a:t>Airfields at Yakima, Tri-cities, and Wenatchee may be operational, but power is intermittent at times.</a:t>
                      </a:r>
                      <a:endParaRPr lang="en-US" sz="600" b="1" i="0" u="none" strike="noStrike" kern="1200" baseline="0" dirty="0">
                        <a:solidFill>
                          <a:schemeClr val="tx1"/>
                        </a:solidFill>
                        <a:latin typeface="Arial" panose="020B0604020202020204" pitchFamily="34" charset="0"/>
                        <a:ea typeface="+mn-ea"/>
                        <a:cs typeface="Arial" panose="020B0604020202020204" pitchFamily="34" charset="0"/>
                      </a:endParaRPr>
                    </a:p>
                  </a:txBody>
                  <a:tcPr marL="34636" marR="34636" marT="34636" marB="34636">
                    <a:lnL w="12700" cap="flat" cmpd="sng" algn="ctr">
                      <a:solidFill>
                        <a:schemeClr val="bg1">
                          <a:lumMod val="75000"/>
                        </a:schemeClr>
                      </a:solidFill>
                      <a:prstDash val="solid"/>
                      <a:round/>
                      <a:headEnd type="none" w="med" len="med"/>
                      <a:tailEnd type="none" w="med" len="med"/>
                    </a:lnL>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33" name="object 6">
            <a:extLst>
              <a:ext uri="{FF2B5EF4-FFF2-40B4-BE49-F238E27FC236}">
                <a16:creationId xmlns:a16="http://schemas.microsoft.com/office/drawing/2014/main" id="{883B955B-945C-47E1-888E-33ED20DBD4A9}"/>
              </a:ext>
            </a:extLst>
          </p:cNvPr>
          <p:cNvGraphicFramePr>
            <a:graphicFrameLocks noGrp="1"/>
          </p:cNvGraphicFramePr>
          <p:nvPr>
            <p:extLst>
              <p:ext uri="{D42A27DB-BD31-4B8C-83A1-F6EECF244321}">
                <p14:modId xmlns:p14="http://schemas.microsoft.com/office/powerpoint/2010/main" val="2183012671"/>
              </p:ext>
            </p:extLst>
          </p:nvPr>
        </p:nvGraphicFramePr>
        <p:xfrm>
          <a:off x="7592461" y="1407732"/>
          <a:ext cx="3553692" cy="5386319"/>
        </p:xfrm>
        <a:graphic>
          <a:graphicData uri="http://schemas.openxmlformats.org/drawingml/2006/table">
            <a:tbl>
              <a:tblPr firstRow="1" bandRow="1">
                <a:tableStyleId>{2D5ABB26-0587-4C30-8999-92F81FD0307C}</a:tableStyleId>
              </a:tblPr>
              <a:tblGrid>
                <a:gridCol w="350722">
                  <a:extLst>
                    <a:ext uri="{9D8B030D-6E8A-4147-A177-3AD203B41FA5}">
                      <a16:colId xmlns:a16="http://schemas.microsoft.com/office/drawing/2014/main" val="20000"/>
                    </a:ext>
                  </a:extLst>
                </a:gridCol>
                <a:gridCol w="152812">
                  <a:extLst>
                    <a:ext uri="{9D8B030D-6E8A-4147-A177-3AD203B41FA5}">
                      <a16:colId xmlns:a16="http://schemas.microsoft.com/office/drawing/2014/main" val="20001"/>
                    </a:ext>
                  </a:extLst>
                </a:gridCol>
                <a:gridCol w="3050158">
                  <a:extLst>
                    <a:ext uri="{9D8B030D-6E8A-4147-A177-3AD203B41FA5}">
                      <a16:colId xmlns:a16="http://schemas.microsoft.com/office/drawing/2014/main" val="1681687038"/>
                    </a:ext>
                  </a:extLst>
                </a:gridCol>
              </a:tblGrid>
              <a:tr h="165100">
                <a:tc gridSpan="3">
                  <a:txBody>
                    <a:bodyPr/>
                    <a:lstStyle/>
                    <a:p>
                      <a:pPr algn="ctr">
                        <a:lnSpc>
                          <a:spcPct val="100000"/>
                        </a:lnSpc>
                        <a:spcBef>
                          <a:spcPts val="0"/>
                        </a:spcBef>
                        <a:spcAft>
                          <a:spcPts val="0"/>
                        </a:spcAft>
                      </a:pPr>
                      <a:r>
                        <a:rPr lang="en-US" sz="1100" b="1" dirty="0">
                          <a:solidFill>
                            <a:schemeClr val="tx1"/>
                          </a:solidFill>
                          <a:latin typeface="Arial" panose="020B0604020202020204" pitchFamily="34" charset="0"/>
                          <a:cs typeface="Arial" panose="020B0604020202020204" pitchFamily="34" charset="0"/>
                        </a:rPr>
                        <a:t>Lifelines: Impacts and Actions</a:t>
                      </a:r>
                    </a:p>
                  </a:txBody>
                  <a:tcPr marL="0" marR="0" marT="0" marB="0" anchor="ctr">
                    <a:lnT w="12700">
                      <a:solidFill>
                        <a:srgbClr val="BEBEBE"/>
                      </a:solidFill>
                      <a:prstDash val="solid"/>
                    </a:lnT>
                    <a:lnB w="12700" cap="flat" cmpd="sng" algn="ctr">
                      <a:solidFill>
                        <a:schemeClr val="bg1">
                          <a:lumMod val="85000"/>
                        </a:schemeClr>
                      </a:solidFill>
                      <a:prstDash val="solid"/>
                      <a:round/>
                      <a:headEnd type="none" w="med" len="med"/>
                      <a:tailEnd type="none" w="med" len="med"/>
                    </a:lnB>
                  </a:tcPr>
                </a:tc>
                <a:tc hMerge="1">
                  <a:txBody>
                    <a:bodyPr/>
                    <a:lstStyle/>
                    <a:p>
                      <a:pPr>
                        <a:lnSpc>
                          <a:spcPts val="1825"/>
                        </a:lnSpc>
                      </a:pPr>
                      <a:endParaRPr sz="1600" dirty="0">
                        <a:latin typeface="Calibri"/>
                        <a:cs typeface="Calibri"/>
                      </a:endParaRPr>
                    </a:p>
                  </a:txBody>
                  <a:tcPr marL="0" marR="0" marT="0" marB="0">
                    <a:lnT w="12700">
                      <a:solidFill>
                        <a:srgbClr val="BEBEBE"/>
                      </a:solidFill>
                      <a:prstDash val="solid"/>
                    </a:lnT>
                    <a:lnB w="12700">
                      <a:solidFill>
                        <a:srgbClr val="BEBEBE"/>
                      </a:solidFill>
                      <a:prstDash val="solid"/>
                    </a:lnB>
                  </a:tcPr>
                </a:tc>
                <a:tc hMerge="1">
                  <a:txBody>
                    <a:bodyPr/>
                    <a:lstStyle/>
                    <a:p>
                      <a:endParaRPr lang="en-US"/>
                    </a:p>
                  </a:txBody>
                  <a:tcPr/>
                </a:tc>
                <a:extLst>
                  <a:ext uri="{0D108BD9-81ED-4DB2-BD59-A6C34878D82A}">
                    <a16:rowId xmlns:a16="http://schemas.microsoft.com/office/drawing/2014/main" val="10000"/>
                  </a:ext>
                </a:extLst>
              </a:tr>
              <a:tr h="210127">
                <a:tc rowSpan="4">
                  <a:txBody>
                    <a:bodyPr/>
                    <a:lstStyle/>
                    <a:p>
                      <a:pPr algn="ctr"/>
                      <a:r>
                        <a:rPr lang="en-US" sz="800" b="1" kern="1200" dirty="0">
                          <a:solidFill>
                            <a:schemeClr val="tx1"/>
                          </a:solidFill>
                          <a:latin typeface="Arial" panose="020B0604020202020204" pitchFamily="34" charset="0"/>
                          <a:ea typeface="+mn-ea"/>
                          <a:cs typeface="Arial" panose="020B0604020202020204" pitchFamily="34" charset="0"/>
                        </a:rPr>
                        <a:t>Energy</a:t>
                      </a:r>
                    </a:p>
                  </a:txBody>
                  <a:tcPr marL="62345" marR="62345" marT="31173" marB="31173" vert="vert270">
                    <a:lnR w="12700" cap="flat" cmpd="sng" algn="ctr">
                      <a:solidFill>
                        <a:schemeClr val="bg1">
                          <a:lumMod val="7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indent="0" algn="ctr">
                        <a:buFont typeface="Arial" panose="020B0604020202020204" pitchFamily="34" charset="0"/>
                        <a:buNone/>
                      </a:pPr>
                      <a:r>
                        <a:rPr lang="en-US" sz="600" dirty="0">
                          <a:solidFill>
                            <a:schemeClr val="tx1"/>
                          </a:solidFill>
                        </a:rPr>
                        <a:t>All</a:t>
                      </a: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5888" marR="0" lvl="0" indent="-58738" algn="l" defTabSz="1341150" rtl="0" eaLnBrk="1" fontAlgn="auto" latinLnBrk="0" hangingPunct="1">
                        <a:lnSpc>
                          <a:spcPct val="100000"/>
                        </a:lnSpc>
                        <a:spcBef>
                          <a:spcPts val="0"/>
                        </a:spcBef>
                        <a:spcAft>
                          <a:spcPts val="0"/>
                        </a:spcAft>
                        <a:buClrTx/>
                        <a:buSzTx/>
                        <a:buFont typeface="Arial" panose="020B0604020202020204" pitchFamily="34" charset="0"/>
                        <a:buChar char="•"/>
                        <a:tabLst>
                          <a:tab pos="230504" algn="l"/>
                        </a:tabLst>
                        <a:defRPr/>
                      </a:pPr>
                      <a:r>
                        <a:rPr lang="en-US" sz="700" b="0" dirty="0">
                          <a:solidFill>
                            <a:schemeClr val="tx1"/>
                          </a:solidFill>
                          <a:latin typeface="+mn-lt"/>
                        </a:rPr>
                        <a:t>After the earthquake, large regions of Washington experienced complete blackout conditions.</a:t>
                      </a:r>
                    </a:p>
                  </a:txBody>
                  <a:tcPr marL="0" marR="0" marT="0" marB="0">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62628169"/>
                  </a:ext>
                </a:extLst>
              </a:tr>
              <a:tr h="184115">
                <a:tc vMerge="1">
                  <a:txBody>
                    <a:bodyPr/>
                    <a:lstStyle/>
                    <a:p>
                      <a:endParaRPr lang="en-US"/>
                    </a:p>
                  </a:txBody>
                  <a:tcPr/>
                </a:tc>
                <a:tc>
                  <a:txBody>
                    <a:bodyPr/>
                    <a:lstStyle/>
                    <a:p>
                      <a:pPr marL="0" algn="ctr"/>
                      <a:r>
                        <a:rPr lang="en-US" sz="600" dirty="0">
                          <a:solidFill>
                            <a:schemeClr val="tx1"/>
                          </a:solidFill>
                        </a:rPr>
                        <a:t>Coast</a:t>
                      </a:r>
                      <a:endParaRPr lang="en-US" sz="1200" dirty="0">
                        <a:solidFill>
                          <a:schemeClr val="tx1"/>
                        </a:solidFill>
                      </a:endParaRP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5888" indent="-58738">
                        <a:lnSpc>
                          <a:spcPct val="100000"/>
                        </a:lnSpc>
                        <a:spcBef>
                          <a:spcPts val="0"/>
                        </a:spcBef>
                        <a:buFont typeface="Arial" panose="020B0604020202020204" pitchFamily="34" charset="0"/>
                        <a:buChar char="•"/>
                        <a:tabLst>
                          <a:tab pos="230504" algn="l"/>
                        </a:tabLst>
                      </a:pPr>
                      <a:r>
                        <a:rPr lang="en-US" sz="700" b="0" kern="1200" dirty="0">
                          <a:solidFill>
                            <a:schemeClr val="tx1"/>
                          </a:solidFill>
                          <a:effectLst/>
                          <a:latin typeface="+mn-lt"/>
                          <a:ea typeface="+mn-ea"/>
                          <a:cs typeface="Arial" panose="020B0604020202020204" pitchFamily="34" charset="0"/>
                        </a:rPr>
                        <a:t>100% of Coastal energy infrastructure has sustained medium to high damage</a:t>
                      </a:r>
                    </a:p>
                  </a:txBody>
                  <a:tcPr marL="0" marR="0" marT="0" marB="0">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49217177"/>
                  </a:ext>
                </a:extLst>
              </a:tr>
              <a:tr h="117656">
                <a:tc vMerge="1">
                  <a:txBody>
                    <a:bodyPr/>
                    <a:lstStyle/>
                    <a:p>
                      <a:endParaRPr lang="en-US"/>
                    </a:p>
                  </a:txBody>
                  <a:tcPr>
                    <a:lnT w="12700" cap="flat" cmpd="sng" algn="ctr">
                      <a:solidFill>
                        <a:schemeClr val="bg1">
                          <a:lumMod val="85000"/>
                        </a:schemeClr>
                      </a:solidFill>
                      <a:prstDash val="solid"/>
                      <a:round/>
                      <a:headEnd type="none" w="med" len="med"/>
                      <a:tailEnd type="none" w="med" len="med"/>
                    </a:lnT>
                  </a:tcPr>
                </a:tc>
                <a:tc>
                  <a:txBody>
                    <a:bodyPr/>
                    <a:lstStyle/>
                    <a:p>
                      <a:pPr marL="0" indent="0" algn="ctr">
                        <a:buFont typeface="Arial" panose="020B0604020202020204" pitchFamily="34" charset="0"/>
                        <a:buNone/>
                      </a:pPr>
                      <a:r>
                        <a:rPr lang="en-US" sz="600" dirty="0">
                          <a:solidFill>
                            <a:schemeClr val="tx1"/>
                          </a:solidFill>
                        </a:rPr>
                        <a:t>I-5</a:t>
                      </a: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7475" marR="0" lvl="0" indent="-58738" algn="l" defTabSz="2406650" rtl="0" eaLnBrk="1" fontAlgn="ctr" latinLnBrk="0" hangingPunct="1">
                        <a:lnSpc>
                          <a:spcPct val="100000"/>
                        </a:lnSpc>
                        <a:spcBef>
                          <a:spcPts val="0"/>
                        </a:spcBef>
                        <a:spcAft>
                          <a:spcPts val="0"/>
                        </a:spcAft>
                        <a:buClrTx/>
                        <a:buSzTx/>
                        <a:buFont typeface="Arial" panose="020B0604020202020204" pitchFamily="34" charset="0"/>
                        <a:buChar char="•"/>
                        <a:tabLst/>
                        <a:defRPr/>
                      </a:pPr>
                      <a:r>
                        <a:rPr lang="en-US" sz="700" b="0" kern="1200" baseline="0" dirty="0">
                          <a:solidFill>
                            <a:schemeClr val="tx1"/>
                          </a:solidFill>
                          <a:effectLst/>
                          <a:latin typeface="+mn-lt"/>
                          <a:ea typeface="+mn-ea"/>
                          <a:cs typeface="Arial" panose="020B0604020202020204" pitchFamily="34" charset="0"/>
                        </a:rPr>
                        <a:t>78% of I-5 Corridor energy infrastructure has sustained medium to high damage.</a:t>
                      </a:r>
                    </a:p>
                  </a:txBody>
                  <a:tcPr marL="0" marR="0" marT="0" marB="0">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73859738"/>
                  </a:ext>
                </a:extLst>
              </a:tr>
              <a:tr h="240746">
                <a:tc vMerge="1">
                  <a:txBody>
                    <a:bodyPr/>
                    <a:lstStyle/>
                    <a:p>
                      <a:endParaRPr lang="en-US"/>
                    </a:p>
                  </a:txBody>
                  <a:tcPr/>
                </a:tc>
                <a:tc>
                  <a:txBody>
                    <a:bodyPr/>
                    <a:lstStyle/>
                    <a:p>
                      <a:pPr marL="0" indent="0" algn="ctr">
                        <a:buFont typeface="Arial" panose="020B0604020202020204" pitchFamily="34" charset="0"/>
                        <a:buNone/>
                      </a:pPr>
                      <a:r>
                        <a:rPr lang="en-US" sz="600" dirty="0">
                          <a:solidFill>
                            <a:schemeClr val="tx1"/>
                          </a:solidFill>
                        </a:rPr>
                        <a:t>East</a:t>
                      </a: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7475" marR="0" lvl="0" indent="-53975" algn="l" defTabSz="1341150" rtl="0" eaLnBrk="1" fontAlgn="ctr" latinLnBrk="0" hangingPunct="1">
                        <a:lnSpc>
                          <a:spcPct val="100000"/>
                        </a:lnSpc>
                        <a:spcBef>
                          <a:spcPts val="0"/>
                        </a:spcBef>
                        <a:spcAft>
                          <a:spcPts val="0"/>
                        </a:spcAft>
                        <a:buClrTx/>
                        <a:buSzTx/>
                        <a:buFont typeface="Arial" panose="020B0604020202020204" pitchFamily="34" charset="0"/>
                        <a:buChar char="•"/>
                        <a:tabLst/>
                        <a:defRPr/>
                      </a:pPr>
                      <a:r>
                        <a:rPr lang="en-US" sz="700" b="0" kern="1200" baseline="0" dirty="0">
                          <a:solidFill>
                            <a:schemeClr val="tx1"/>
                          </a:solidFill>
                          <a:effectLst/>
                          <a:latin typeface="+mn-lt"/>
                          <a:ea typeface="+mn-ea"/>
                          <a:cs typeface="Arial" panose="020B0604020202020204" pitchFamily="34" charset="0"/>
                        </a:rPr>
                        <a:t>Power is in the process of being restored in impacted communities east of the Cascades.</a:t>
                      </a:r>
                    </a:p>
                  </a:txBody>
                  <a:tcPr marL="0" marR="0" marT="0" marB="0">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07775079"/>
                  </a:ext>
                </a:extLst>
              </a:tr>
              <a:tr h="315191">
                <a:tc rowSpan="4">
                  <a:txBody>
                    <a:bodyPr/>
                    <a:lstStyle/>
                    <a:p>
                      <a:pPr marL="0" marR="83820" lvl="0" indent="0" algn="ctr" defTabSz="1341150" rtl="0" eaLnBrk="1" fontAlgn="auto" latinLnBrk="0" hangingPunct="1">
                        <a:lnSpc>
                          <a:spcPct val="100000"/>
                        </a:lnSpc>
                        <a:spcBef>
                          <a:spcPts val="0"/>
                        </a:spcBef>
                        <a:spcAft>
                          <a:spcPts val="0"/>
                        </a:spcAft>
                        <a:buClrTx/>
                        <a:buSzTx/>
                        <a:buFontTx/>
                        <a:buNone/>
                        <a:tabLst/>
                        <a:defRPr/>
                      </a:pPr>
                      <a:r>
                        <a:rPr lang="en-US" sz="800" b="1" dirty="0">
                          <a:solidFill>
                            <a:schemeClr val="tx1"/>
                          </a:solidFill>
                          <a:latin typeface="Arial" panose="020B0604020202020204" pitchFamily="34" charset="0"/>
                          <a:cs typeface="Arial" panose="020B0604020202020204" pitchFamily="34" charset="0"/>
                        </a:rPr>
                        <a:t>Communication</a:t>
                      </a:r>
                    </a:p>
                  </a:txBody>
                  <a:tcPr marL="0" marR="0" marT="0" marB="0" vert="vert270"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tc>
                  <a:txBody>
                    <a:bodyPr/>
                    <a:lstStyle/>
                    <a:p>
                      <a:pPr marL="0" algn="ctr"/>
                      <a:r>
                        <a:rPr lang="en-US" sz="600" dirty="0">
                          <a:solidFill>
                            <a:schemeClr val="tx1"/>
                          </a:solidFill>
                        </a:rPr>
                        <a:t>All</a:t>
                      </a: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17475" marR="0" lvl="0" indent="-650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700" b="0" dirty="0">
                          <a:solidFill>
                            <a:schemeClr val="tx1"/>
                          </a:solidFill>
                          <a:latin typeface="+mn-lt"/>
                        </a:rPr>
                        <a:t>Up to 6 million people have lost access to standard communication services immediately after the earthquake.</a:t>
                      </a:r>
                    </a:p>
                    <a:p>
                      <a:pPr marL="117475" marR="0" lvl="0" indent="-650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700" b="0" dirty="0">
                          <a:solidFill>
                            <a:schemeClr val="tx1"/>
                          </a:solidFill>
                          <a:latin typeface="+mn-lt"/>
                        </a:rPr>
                        <a:t>Lack of communication networks limit ongoing situational assessments</a:t>
                      </a:r>
                      <a:r>
                        <a:rPr lang="en-US" sz="700" b="0" kern="1200" dirty="0">
                          <a:solidFill>
                            <a:schemeClr val="tx1"/>
                          </a:solidFill>
                          <a:effectLst/>
                          <a:latin typeface="+mn-lt"/>
                          <a:ea typeface="+mn-ea"/>
                          <a:cs typeface="Arial" panose="020B0604020202020204" pitchFamily="34" charset="0"/>
                        </a:rPr>
                        <a:t>. </a:t>
                      </a:r>
                    </a:p>
                  </a:txBody>
                  <a:tcPr marL="0" marR="0" marT="0" marB="0">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extLst>
                  <a:ext uri="{0D108BD9-81ED-4DB2-BD59-A6C34878D82A}">
                    <a16:rowId xmlns:a16="http://schemas.microsoft.com/office/drawing/2014/main" val="1312192333"/>
                  </a:ext>
                </a:extLst>
              </a:tr>
              <a:tr h="185434">
                <a:tc vMerge="1">
                  <a:txBody>
                    <a:bodyPr/>
                    <a:lstStyle/>
                    <a:p>
                      <a:endParaRPr lang="en-US"/>
                    </a:p>
                  </a:txBody>
                  <a:tcPr/>
                </a:tc>
                <a:tc>
                  <a:txBody>
                    <a:bodyPr/>
                    <a:lstStyle/>
                    <a:p>
                      <a:pPr marL="0" algn="ctr"/>
                      <a:r>
                        <a:rPr lang="en-US" sz="500" dirty="0">
                          <a:solidFill>
                            <a:schemeClr val="tx1"/>
                          </a:solidFill>
                        </a:rPr>
                        <a:t>Coast</a:t>
                      </a:r>
                      <a:endParaRPr lang="en-US" sz="1100" dirty="0">
                        <a:solidFill>
                          <a:schemeClr val="tx1"/>
                        </a:solidFill>
                      </a:endParaRP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117475" marR="0" lvl="0" indent="-650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700" b="0" kern="1200" dirty="0">
                          <a:solidFill>
                            <a:schemeClr val="tx1"/>
                          </a:solidFill>
                          <a:effectLst/>
                          <a:latin typeface="+mn-lt"/>
                          <a:ea typeface="+mn-ea"/>
                          <a:cs typeface="Arial" panose="020B0604020202020204" pitchFamily="34" charset="0"/>
                        </a:rPr>
                        <a:t>67% of Coastal communications systems are likely damaged beyond repair. </a:t>
                      </a:r>
                    </a:p>
                  </a:txBody>
                  <a:tcPr marL="0" marR="0" marT="0" marB="0">
                    <a:lnL w="12700" cap="flat" cmpd="sng" algn="ctr">
                      <a:solidFill>
                        <a:schemeClr val="bg1">
                          <a:lumMod val="75000"/>
                        </a:schemeClr>
                      </a:solidFill>
                      <a:prstDash val="solid"/>
                      <a:round/>
                      <a:headEnd type="none" w="med" len="med"/>
                      <a:tailEnd type="none" w="med" len="med"/>
                    </a:lnL>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extLst>
                  <a:ext uri="{0D108BD9-81ED-4DB2-BD59-A6C34878D82A}">
                    <a16:rowId xmlns:a16="http://schemas.microsoft.com/office/drawing/2014/main" val="3366745511"/>
                  </a:ext>
                </a:extLst>
              </a:tr>
              <a:tr h="105064">
                <a:tc vMerge="1">
                  <a:txBody>
                    <a:bodyPr/>
                    <a:lstStyle/>
                    <a:p>
                      <a:endParaRPr lang="en-US"/>
                    </a:p>
                  </a:txBody>
                  <a:tcPr>
                    <a:lnT w="12700" cap="flat" cmpd="sng" algn="ctr">
                      <a:solidFill>
                        <a:srgbClr val="BEBEBE"/>
                      </a:solidFill>
                      <a:prstDash val="solid"/>
                      <a:round/>
                      <a:headEnd type="none" w="med" len="med"/>
                      <a:tailEnd type="none" w="med" len="med"/>
                    </a:lnT>
                  </a:tcPr>
                </a:tc>
                <a:tc>
                  <a:txBody>
                    <a:bodyPr/>
                    <a:lstStyle/>
                    <a:p>
                      <a:pPr marL="0" indent="0" algn="ctr">
                        <a:buFont typeface="Arial" panose="020B0604020202020204" pitchFamily="34" charset="0"/>
                        <a:buNone/>
                      </a:pPr>
                      <a:r>
                        <a:rPr lang="en-US" sz="600" dirty="0">
                          <a:solidFill>
                            <a:schemeClr val="tx1"/>
                          </a:solidFill>
                        </a:rPr>
                        <a:t>I-5</a:t>
                      </a: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117475" marR="0" lvl="0" indent="-650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700" b="0" i="0" kern="1200" dirty="0">
                          <a:solidFill>
                            <a:schemeClr val="tx1"/>
                          </a:solidFill>
                          <a:effectLst/>
                          <a:latin typeface="+mn-lt"/>
                          <a:ea typeface="+mn-ea"/>
                          <a:cs typeface="Arial" panose="020B0604020202020204" pitchFamily="34" charset="0"/>
                        </a:rPr>
                        <a:t>21% of I-5 Corridor communications systems are likely damaged beyond repair.</a:t>
                      </a:r>
                    </a:p>
                  </a:txBody>
                  <a:tcPr marL="0" marR="0" marT="0" marB="0">
                    <a:lnL w="12700" cap="flat" cmpd="sng" algn="ctr">
                      <a:solidFill>
                        <a:schemeClr val="bg1">
                          <a:lumMod val="75000"/>
                        </a:schemeClr>
                      </a:solidFill>
                      <a:prstDash val="solid"/>
                      <a:round/>
                      <a:headEnd type="none" w="med" len="med"/>
                      <a:tailEnd type="none" w="med" len="med"/>
                    </a:lnL>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extLst>
                  <a:ext uri="{0D108BD9-81ED-4DB2-BD59-A6C34878D82A}">
                    <a16:rowId xmlns:a16="http://schemas.microsoft.com/office/drawing/2014/main" val="136514142"/>
                  </a:ext>
                </a:extLst>
              </a:tr>
              <a:tr h="239662">
                <a:tc vMerge="1">
                  <a:txBody>
                    <a:bodyPr/>
                    <a:lstStyle/>
                    <a:p>
                      <a:endParaRPr lang="en-US"/>
                    </a:p>
                  </a:txBody>
                  <a:tcPr/>
                </a:tc>
                <a:tc>
                  <a:txBody>
                    <a:bodyPr/>
                    <a:lstStyle/>
                    <a:p>
                      <a:pPr marL="0" indent="0" algn="ctr">
                        <a:buFont typeface="Arial" panose="020B0604020202020204" pitchFamily="34" charset="0"/>
                        <a:buNone/>
                      </a:pPr>
                      <a:r>
                        <a:rPr lang="en-US" sz="600" dirty="0">
                          <a:solidFill>
                            <a:schemeClr val="tx1"/>
                          </a:solidFill>
                        </a:rPr>
                        <a:t>East</a:t>
                      </a: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117475" marR="0" lvl="0" indent="-61913" algn="l" defTabSz="134115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700" b="0" kern="1200" dirty="0">
                          <a:solidFill>
                            <a:schemeClr val="tx1"/>
                          </a:solidFill>
                          <a:effectLst/>
                          <a:latin typeface="+mn-lt"/>
                          <a:ea typeface="+mn-ea"/>
                          <a:cs typeface="Arial" panose="020B0604020202020204" pitchFamily="34" charset="0"/>
                        </a:rPr>
                        <a:t>Facilities in eastern Washington have suffered minimal damage, but low availability of power will limit the capability of these facilities.</a:t>
                      </a:r>
                    </a:p>
                  </a:txBody>
                  <a:tcPr marL="0" marR="0" marT="0" marB="0">
                    <a:lnL w="12700" cap="flat" cmpd="sng" algn="ctr">
                      <a:solidFill>
                        <a:schemeClr val="bg1">
                          <a:lumMod val="75000"/>
                        </a:schemeClr>
                      </a:solidFill>
                      <a:prstDash val="solid"/>
                      <a:round/>
                      <a:headEnd type="none" w="med" len="med"/>
                      <a:tailEnd type="none" w="med" len="med"/>
                    </a:lnL>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extLst>
                  <a:ext uri="{0D108BD9-81ED-4DB2-BD59-A6C34878D82A}">
                    <a16:rowId xmlns:a16="http://schemas.microsoft.com/office/drawing/2014/main" val="1918013633"/>
                  </a:ext>
                </a:extLst>
              </a:tr>
              <a:tr h="420255">
                <a:tc rowSpan="4">
                  <a:txBody>
                    <a:bodyPr/>
                    <a:lstStyle/>
                    <a:p>
                      <a:pPr marR="85090" algn="ctr">
                        <a:lnSpc>
                          <a:spcPct val="100000"/>
                        </a:lnSpc>
                        <a:spcBef>
                          <a:spcPts val="0"/>
                        </a:spcBef>
                        <a:spcAft>
                          <a:spcPts val="0"/>
                        </a:spcAft>
                      </a:pPr>
                      <a:r>
                        <a:rPr lang="en-US" sz="800" b="1" spc="-10" dirty="0">
                          <a:solidFill>
                            <a:schemeClr val="tx1"/>
                          </a:solidFill>
                          <a:latin typeface="Arial" panose="020B0604020202020204" pitchFamily="34" charset="0"/>
                          <a:cs typeface="Arial" panose="020B0604020202020204" pitchFamily="34" charset="0"/>
                        </a:rPr>
                        <a:t>T</a:t>
                      </a:r>
                      <a:r>
                        <a:rPr lang="en-US" sz="800" b="1" dirty="0">
                          <a:solidFill>
                            <a:schemeClr val="tx1"/>
                          </a:solidFill>
                          <a:latin typeface="Arial" panose="020B0604020202020204" pitchFamily="34" charset="0"/>
                          <a:cs typeface="Arial" panose="020B0604020202020204" pitchFamily="34" charset="0"/>
                        </a:rPr>
                        <a:t>ran</a:t>
                      </a:r>
                      <a:r>
                        <a:rPr lang="en-US" sz="800" b="1" spc="-10" dirty="0">
                          <a:solidFill>
                            <a:schemeClr val="tx1"/>
                          </a:solidFill>
                          <a:latin typeface="Arial" panose="020B0604020202020204" pitchFamily="34" charset="0"/>
                          <a:cs typeface="Arial" panose="020B0604020202020204" pitchFamily="34" charset="0"/>
                        </a:rPr>
                        <a:t>s</a:t>
                      </a:r>
                      <a:r>
                        <a:rPr lang="en-US" sz="800" b="1" dirty="0">
                          <a:solidFill>
                            <a:schemeClr val="tx1"/>
                          </a:solidFill>
                          <a:latin typeface="Arial" panose="020B0604020202020204" pitchFamily="34" charset="0"/>
                          <a:cs typeface="Arial" panose="020B0604020202020204" pitchFamily="34" charset="0"/>
                        </a:rPr>
                        <a:t>port</a:t>
                      </a:r>
                      <a:r>
                        <a:rPr lang="en-US" sz="800" b="1" spc="0" dirty="0">
                          <a:solidFill>
                            <a:schemeClr val="tx1"/>
                          </a:solidFill>
                          <a:latin typeface="Arial" panose="020B0604020202020204" pitchFamily="34" charset="0"/>
                          <a:cs typeface="Arial" panose="020B0604020202020204" pitchFamily="34" charset="0"/>
                        </a:rPr>
                        <a:t>a</a:t>
                      </a:r>
                      <a:r>
                        <a:rPr lang="en-US" sz="800" b="1" dirty="0">
                          <a:solidFill>
                            <a:schemeClr val="tx1"/>
                          </a:solidFill>
                          <a:latin typeface="Arial" panose="020B0604020202020204" pitchFamily="34" charset="0"/>
                          <a:cs typeface="Arial" panose="020B0604020202020204" pitchFamily="34" charset="0"/>
                        </a:rPr>
                        <a:t>tion</a:t>
                      </a:r>
                    </a:p>
                  </a:txBody>
                  <a:tcPr marL="0" marR="0" marT="0" marB="0" vert="vert270" anchor="ctr">
                    <a:lnR w="12700" cap="flat" cmpd="sng" algn="ctr">
                      <a:solidFill>
                        <a:schemeClr val="bg1">
                          <a:lumMod val="75000"/>
                        </a:schemeClr>
                      </a:solid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indent="0" algn="ctr">
                        <a:buFont typeface="Arial" panose="020B0604020202020204" pitchFamily="34" charset="0"/>
                        <a:buNone/>
                      </a:pPr>
                      <a:r>
                        <a:rPr lang="en-US" sz="600" dirty="0">
                          <a:solidFill>
                            <a:schemeClr val="tx1"/>
                          </a:solidFill>
                        </a:rPr>
                        <a:t>All</a:t>
                      </a: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117475" marR="0" lvl="0" indent="-650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700" b="0" dirty="0">
                          <a:solidFill>
                            <a:schemeClr val="tx1"/>
                          </a:solidFill>
                          <a:latin typeface="+mn-lt"/>
                        </a:rPr>
                        <a:t>5,655 miles of highway have sustained medium to high damage or are inaccessible requiring repair or clearance.</a:t>
                      </a:r>
                    </a:p>
                    <a:p>
                      <a:pPr marL="117475" marR="0" lvl="0" indent="-650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700" b="0" dirty="0">
                          <a:solidFill>
                            <a:schemeClr val="tx1"/>
                          </a:solidFill>
                          <a:latin typeface="+mn-lt"/>
                        </a:rPr>
                        <a:t>30% of bridges have sustained damage, and roughly 20% have collapsed or are in imminent danger of collapse.</a:t>
                      </a:r>
                    </a:p>
                  </a:txBody>
                  <a:tcPr marL="0" marR="0" marT="0" marB="0">
                    <a:lnL w="12700" cap="flat" cmpd="sng" algn="ctr">
                      <a:solidFill>
                        <a:schemeClr val="bg1">
                          <a:lumMod val="85000"/>
                        </a:schemeClr>
                      </a:solidFill>
                      <a:prstDash val="solid"/>
                      <a:round/>
                      <a:headEnd type="none" w="med" len="med"/>
                      <a:tailEnd type="none" w="med" len="med"/>
                    </a:lnL>
                    <a:lnT w="12700" cap="flat" cmpd="sng" algn="ctr">
                      <a:solidFill>
                        <a:srgbClr val="BEBEBE"/>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extLst>
                  <a:ext uri="{0D108BD9-81ED-4DB2-BD59-A6C34878D82A}">
                    <a16:rowId xmlns:a16="http://schemas.microsoft.com/office/drawing/2014/main" val="316873701"/>
                  </a:ext>
                </a:extLst>
              </a:tr>
              <a:tr h="525318">
                <a:tc vMerge="1">
                  <a:txBody>
                    <a:bodyPr/>
                    <a:lstStyle/>
                    <a:p>
                      <a:endParaRPr lang="en-US"/>
                    </a:p>
                  </a:txBody>
                  <a:tcPr/>
                </a:tc>
                <a:tc>
                  <a:txBody>
                    <a:bodyPr/>
                    <a:lstStyle/>
                    <a:p>
                      <a:pPr marL="0" algn="ctr"/>
                      <a:r>
                        <a:rPr lang="en-US" sz="600" dirty="0">
                          <a:solidFill>
                            <a:schemeClr val="tx1"/>
                          </a:solidFill>
                        </a:rPr>
                        <a:t>Coast</a:t>
                      </a:r>
                      <a:endParaRPr lang="en-US" sz="1200" dirty="0">
                        <a:solidFill>
                          <a:schemeClr val="tx1"/>
                        </a:solidFill>
                      </a:endParaRP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17475" marR="0" lvl="0" indent="-603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pt-BR" sz="700" b="0" kern="1200" dirty="0">
                          <a:solidFill>
                            <a:schemeClr val="tx1"/>
                          </a:solidFill>
                          <a:effectLst/>
                          <a:latin typeface="+mn-lt"/>
                          <a:ea typeface="+mn-ea"/>
                          <a:cs typeface="Arial" panose="020B0604020202020204" pitchFamily="34" charset="0"/>
                        </a:rPr>
                        <a:t>US 12, SR 4, SR 6, SR 8, SR 103, SR 104, SR 105, SR 109, SR 112, and SR 113 may not be usable.</a:t>
                      </a:r>
                      <a:endParaRPr lang="en-US" sz="700" b="0" kern="1200" dirty="0">
                        <a:solidFill>
                          <a:schemeClr val="tx1"/>
                        </a:solidFill>
                        <a:effectLst/>
                        <a:latin typeface="+mn-lt"/>
                        <a:ea typeface="+mn-ea"/>
                        <a:cs typeface="Arial" panose="020B0604020202020204" pitchFamily="34" charset="0"/>
                      </a:endParaRPr>
                    </a:p>
                    <a:p>
                      <a:pPr marL="117475" marR="0" lvl="0" indent="-603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700" b="0" kern="1200" dirty="0">
                          <a:solidFill>
                            <a:schemeClr val="tx1"/>
                          </a:solidFill>
                          <a:effectLst/>
                          <a:latin typeface="+mn-lt"/>
                          <a:ea typeface="+mn-ea"/>
                          <a:cs typeface="Arial" panose="020B0604020202020204" pitchFamily="34" charset="0"/>
                        </a:rPr>
                        <a:t>All bridges on US 101 are suspected to have failed.</a:t>
                      </a:r>
                    </a:p>
                    <a:p>
                      <a:pPr marL="117475" marR="0" lvl="0" indent="-603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700" b="0" kern="1200" dirty="0">
                          <a:solidFill>
                            <a:schemeClr val="tx1"/>
                          </a:solidFill>
                          <a:effectLst/>
                          <a:latin typeface="+mn-lt"/>
                          <a:ea typeface="+mn-ea"/>
                          <a:cs typeface="Arial" panose="020B0604020202020204" pitchFamily="34" charset="0"/>
                        </a:rPr>
                        <a:t>Damages to the transportation system have created isolated communities within impacted jurisdictions.</a:t>
                      </a:r>
                    </a:p>
                  </a:txBody>
                  <a:tcPr marL="0" marR="0" marT="0" marB="0">
                    <a:lnL w="12700" cap="flat" cmpd="sng" algn="ctr">
                      <a:solidFill>
                        <a:schemeClr val="bg1">
                          <a:lumMod val="7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2817038915"/>
                  </a:ext>
                </a:extLst>
              </a:tr>
              <a:tr h="840510">
                <a:tc vMerge="1">
                  <a:txBody>
                    <a:bodyPr/>
                    <a:lstStyle/>
                    <a:p>
                      <a:endParaRPr lang="en-US"/>
                    </a:p>
                  </a:txBody>
                  <a:tcPr>
                    <a:lnT w="12700" cap="flat" cmpd="sng" algn="ctr">
                      <a:solidFill>
                        <a:schemeClr val="bg1">
                          <a:lumMod val="75000"/>
                        </a:schemeClr>
                      </a:solidFill>
                      <a:prstDash val="solid"/>
                      <a:round/>
                      <a:headEnd type="none" w="med" len="med"/>
                      <a:tailEnd type="none" w="med" len="med"/>
                    </a:lnT>
                  </a:tcPr>
                </a:tc>
                <a:tc>
                  <a:txBody>
                    <a:bodyPr/>
                    <a:lstStyle/>
                    <a:p>
                      <a:pPr marL="0" indent="0" algn="ctr">
                        <a:buFont typeface="Arial" panose="020B0604020202020204" pitchFamily="34" charset="0"/>
                        <a:buNone/>
                      </a:pPr>
                      <a:r>
                        <a:rPr lang="en-US" sz="600" dirty="0">
                          <a:solidFill>
                            <a:schemeClr val="tx1"/>
                          </a:solidFill>
                        </a:rPr>
                        <a:t>I-5</a:t>
                      </a: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17475" marR="0" lvl="0" indent="-53975" algn="l" defTabSz="1341150" rtl="0" eaLnBrk="1" fontAlgn="ctr" latinLnBrk="0" hangingPunct="1">
                        <a:lnSpc>
                          <a:spcPct val="100000"/>
                        </a:lnSpc>
                        <a:spcBef>
                          <a:spcPts val="0"/>
                        </a:spcBef>
                        <a:spcAft>
                          <a:spcPts val="0"/>
                        </a:spcAft>
                        <a:buClrTx/>
                        <a:buSzTx/>
                        <a:buFont typeface="Arial" panose="020B0604020202020204" pitchFamily="34" charset="0"/>
                        <a:buChar char="•"/>
                        <a:tabLst/>
                        <a:defRPr/>
                      </a:pPr>
                      <a:r>
                        <a:rPr lang="en-US" sz="700" b="0" i="0" kern="1200" dirty="0">
                          <a:solidFill>
                            <a:schemeClr val="tx1"/>
                          </a:solidFill>
                          <a:effectLst/>
                          <a:latin typeface="+mn-lt"/>
                          <a:ea typeface="+mn-ea"/>
                          <a:cs typeface="Arial" panose="020B0604020202020204" pitchFamily="34" charset="0"/>
                        </a:rPr>
                        <a:t>Major river valleys have damaged or destroyed bridges along their lengths, including I-5 at the Columbia and Nisqually Rivers.</a:t>
                      </a:r>
                    </a:p>
                    <a:p>
                      <a:pPr marL="117475" marR="0" lvl="0" indent="-53975" algn="l" defTabSz="1341150" rtl="0" eaLnBrk="1" fontAlgn="ctr" latinLnBrk="0" hangingPunct="1">
                        <a:lnSpc>
                          <a:spcPct val="100000"/>
                        </a:lnSpc>
                        <a:spcBef>
                          <a:spcPts val="0"/>
                        </a:spcBef>
                        <a:spcAft>
                          <a:spcPts val="0"/>
                        </a:spcAft>
                        <a:buClrTx/>
                        <a:buSzTx/>
                        <a:buFont typeface="Arial" panose="020B0604020202020204" pitchFamily="34" charset="0"/>
                        <a:buChar char="•"/>
                        <a:tabLst/>
                        <a:defRPr/>
                      </a:pPr>
                      <a:r>
                        <a:rPr lang="en-US" sz="700" b="0" i="0" kern="1200" dirty="0">
                          <a:solidFill>
                            <a:schemeClr val="tx1"/>
                          </a:solidFill>
                          <a:effectLst/>
                          <a:latin typeface="+mn-lt"/>
                          <a:ea typeface="+mn-ea"/>
                          <a:cs typeface="Arial" panose="020B0604020202020204" pitchFamily="34" charset="0"/>
                        </a:rPr>
                        <a:t>I-5 is believed to be useable in places, but significant gaps exist. I-405, SR 99, SR 18, SR 16, and other large connectors may be impassable. </a:t>
                      </a:r>
                    </a:p>
                    <a:p>
                      <a:pPr marL="117475" marR="0" lvl="0" indent="-53975" algn="l" defTabSz="1341150" rtl="0" eaLnBrk="1" fontAlgn="ctr" latinLnBrk="0" hangingPunct="1">
                        <a:lnSpc>
                          <a:spcPct val="100000"/>
                        </a:lnSpc>
                        <a:spcBef>
                          <a:spcPts val="0"/>
                        </a:spcBef>
                        <a:spcAft>
                          <a:spcPts val="0"/>
                        </a:spcAft>
                        <a:buClrTx/>
                        <a:buSzTx/>
                        <a:buFont typeface="Arial" panose="020B0604020202020204" pitchFamily="34" charset="0"/>
                        <a:buChar char="•"/>
                        <a:tabLst/>
                        <a:defRPr/>
                      </a:pPr>
                      <a:r>
                        <a:rPr lang="en-US" sz="700" b="0" i="0" kern="1200" dirty="0">
                          <a:solidFill>
                            <a:schemeClr val="tx1"/>
                          </a:solidFill>
                          <a:effectLst/>
                          <a:latin typeface="+mn-lt"/>
                          <a:ea typeface="+mn-ea"/>
                          <a:cs typeface="Arial" panose="020B0604020202020204" pitchFamily="34" charset="0"/>
                        </a:rPr>
                        <a:t>I-90 over the pass is open to one lane in both directions (using the eastbound lanes), but traffic is moving very slowly – less than 10 MPH. </a:t>
                      </a:r>
                    </a:p>
                    <a:p>
                      <a:pPr marL="117475" marR="0" lvl="0" indent="-53975" algn="l" defTabSz="1341150" rtl="0" eaLnBrk="1" fontAlgn="ctr" latinLnBrk="0" hangingPunct="1">
                        <a:lnSpc>
                          <a:spcPct val="100000"/>
                        </a:lnSpc>
                        <a:spcBef>
                          <a:spcPts val="0"/>
                        </a:spcBef>
                        <a:spcAft>
                          <a:spcPts val="0"/>
                        </a:spcAft>
                        <a:buClrTx/>
                        <a:buSzTx/>
                        <a:buFont typeface="Arial" panose="020B0604020202020204" pitchFamily="34" charset="0"/>
                        <a:buChar char="•"/>
                        <a:tabLst/>
                        <a:defRPr/>
                      </a:pPr>
                      <a:r>
                        <a:rPr lang="en-US" sz="700" b="0" i="0" kern="1200" dirty="0">
                          <a:solidFill>
                            <a:schemeClr val="tx1"/>
                          </a:solidFill>
                          <a:effectLst/>
                          <a:latin typeface="+mn-lt"/>
                          <a:ea typeface="+mn-ea"/>
                          <a:cs typeface="Arial" panose="020B0604020202020204" pitchFamily="34" charset="0"/>
                        </a:rPr>
                        <a:t>Stevens Pass is closed and may not reopen for multiple weeks.</a:t>
                      </a:r>
                    </a:p>
                    <a:p>
                      <a:pPr marL="117475" marR="0" lvl="0" indent="-53975" algn="l" defTabSz="1341150" rtl="0" eaLnBrk="1" fontAlgn="ctr" latinLnBrk="0" hangingPunct="1">
                        <a:lnSpc>
                          <a:spcPct val="100000"/>
                        </a:lnSpc>
                        <a:spcBef>
                          <a:spcPts val="0"/>
                        </a:spcBef>
                        <a:spcAft>
                          <a:spcPts val="0"/>
                        </a:spcAft>
                        <a:buClrTx/>
                        <a:buSzTx/>
                        <a:buFont typeface="Arial" panose="020B0604020202020204" pitchFamily="34" charset="0"/>
                        <a:buChar char="•"/>
                        <a:tabLst/>
                        <a:defRPr/>
                      </a:pPr>
                      <a:r>
                        <a:rPr lang="en-US" sz="700" b="0" i="0" kern="1200" dirty="0">
                          <a:solidFill>
                            <a:schemeClr val="tx1"/>
                          </a:solidFill>
                          <a:effectLst/>
                          <a:latin typeface="+mn-lt"/>
                          <a:ea typeface="+mn-ea"/>
                          <a:cs typeface="Arial" panose="020B0604020202020204" pitchFamily="34" charset="0"/>
                        </a:rPr>
                        <a:t>White Pass may reopen in the next few days but will struggle to connect with I-5.</a:t>
                      </a:r>
                    </a:p>
                  </a:txBody>
                  <a:tcPr marL="0" marR="0" marT="0" marB="0">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99328894"/>
                  </a:ext>
                </a:extLst>
              </a:tr>
              <a:tr h="840510">
                <a:tc vMerge="1">
                  <a:txBody>
                    <a:bodyPr/>
                    <a:lstStyle/>
                    <a:p>
                      <a:endParaRPr lang="en-US"/>
                    </a:p>
                  </a:txBody>
                  <a:tcPr/>
                </a:tc>
                <a:tc>
                  <a:txBody>
                    <a:bodyPr/>
                    <a:lstStyle/>
                    <a:p>
                      <a:pPr marL="0" indent="0" algn="ctr">
                        <a:buFont typeface="Arial" panose="020B0604020202020204" pitchFamily="34" charset="0"/>
                        <a:buNone/>
                      </a:pPr>
                      <a:r>
                        <a:rPr lang="en-US" sz="600" dirty="0">
                          <a:solidFill>
                            <a:schemeClr val="tx1"/>
                          </a:solidFill>
                        </a:rPr>
                        <a:t>East</a:t>
                      </a: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17475" marR="0" lvl="0" indent="-60325" algn="l" defTabSz="134115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700" b="0" kern="1200" dirty="0">
                          <a:solidFill>
                            <a:schemeClr val="tx1"/>
                          </a:solidFill>
                          <a:effectLst/>
                          <a:latin typeface="+mn-lt"/>
                          <a:ea typeface="+mn-ea"/>
                          <a:cs typeface="Arial" panose="020B0604020202020204" pitchFamily="34" charset="0"/>
                        </a:rPr>
                        <a:t>US 97 North of Wenatchee is closed due to landslide activity and fallen rocks. The closure is impacting the Confederated Tribes of the Colville Reservation lands near Lake Chelan.</a:t>
                      </a:r>
                    </a:p>
                    <a:p>
                      <a:pPr marL="117475" marR="0" lvl="0" indent="-60325" algn="l" defTabSz="134115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700" b="0" kern="1200" dirty="0">
                          <a:solidFill>
                            <a:schemeClr val="tx1"/>
                          </a:solidFill>
                          <a:effectLst/>
                          <a:latin typeface="+mn-lt"/>
                          <a:ea typeface="+mn-ea"/>
                          <a:cs typeface="Arial" panose="020B0604020202020204" pitchFamily="34" charset="0"/>
                        </a:rPr>
                        <a:t>US 97 through Status Pass is also closed due to landslide activity, impacting</a:t>
                      </a:r>
                    </a:p>
                    <a:p>
                      <a:pPr marL="117475" marR="0" lvl="0" indent="-60325" algn="l" defTabSz="134115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700" b="0" kern="1200" dirty="0">
                          <a:solidFill>
                            <a:schemeClr val="tx1"/>
                          </a:solidFill>
                          <a:effectLst/>
                          <a:latin typeface="+mn-lt"/>
                          <a:ea typeface="+mn-ea"/>
                          <a:cs typeface="Arial" panose="020B0604020202020204" pitchFamily="34" charset="0"/>
                        </a:rPr>
                        <a:t>access into portions of the Yakama Nation and preventing travel between</a:t>
                      </a:r>
                    </a:p>
                    <a:p>
                      <a:pPr marL="117475" marR="0" lvl="0" indent="-60325" algn="l" defTabSz="134115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700" b="0" kern="1200" dirty="0">
                          <a:solidFill>
                            <a:schemeClr val="tx1"/>
                          </a:solidFill>
                          <a:effectLst/>
                          <a:latin typeface="+mn-lt"/>
                          <a:ea typeface="+mn-ea"/>
                          <a:cs typeface="Arial" panose="020B0604020202020204" pitchFamily="34" charset="0"/>
                        </a:rPr>
                        <a:t>Goldendale and Toppenish.</a:t>
                      </a:r>
                    </a:p>
                    <a:p>
                      <a:pPr marL="117475" marR="0" lvl="0" indent="-60325" algn="l" defTabSz="134115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700" b="0" kern="1200" dirty="0">
                          <a:solidFill>
                            <a:schemeClr val="tx1"/>
                          </a:solidFill>
                          <a:effectLst/>
                          <a:latin typeface="+mn-lt"/>
                          <a:ea typeface="+mn-ea"/>
                          <a:cs typeface="Arial" panose="020B0604020202020204" pitchFamily="34" charset="0"/>
                        </a:rPr>
                        <a:t>I-82 bridges between Ellensburg and Yakima need complete inspections before being reopened, and SR 821 through Yakima Canyon is closed.</a:t>
                      </a:r>
                    </a:p>
                  </a:txBody>
                  <a:tcPr marL="0" marR="0" marT="0" marB="0">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36448527"/>
                  </a:ext>
                </a:extLst>
              </a:tr>
              <a:tr h="420255">
                <a:tc rowSpan="4">
                  <a:txBody>
                    <a:bodyPr/>
                    <a:lstStyle/>
                    <a:p>
                      <a:pPr marL="0" marR="85090" lvl="0" indent="0" algn="ctr" defTabSz="1341150" rtl="0" eaLnBrk="1" fontAlgn="auto" latinLnBrk="0" hangingPunct="1">
                        <a:lnSpc>
                          <a:spcPct val="100000"/>
                        </a:lnSpc>
                        <a:spcBef>
                          <a:spcPts val="0"/>
                        </a:spcBef>
                        <a:spcAft>
                          <a:spcPts val="0"/>
                        </a:spcAft>
                        <a:buClrTx/>
                        <a:buSzTx/>
                        <a:buFontTx/>
                        <a:buNone/>
                        <a:tabLst/>
                        <a:defRPr/>
                      </a:pPr>
                      <a:r>
                        <a:rPr lang="en-US" sz="800" b="1" spc="-5" dirty="0">
                          <a:solidFill>
                            <a:schemeClr val="tx1"/>
                          </a:solidFill>
                          <a:latin typeface="Arial" panose="020B0604020202020204" pitchFamily="34" charset="0"/>
                          <a:cs typeface="Arial" panose="020B0604020202020204" pitchFamily="34" charset="0"/>
                        </a:rPr>
                        <a:t>Hazardous Waste</a:t>
                      </a:r>
                      <a:endParaRPr lang="en-US" sz="800" b="1" dirty="0">
                        <a:solidFill>
                          <a:schemeClr val="tx1"/>
                        </a:solidFill>
                        <a:latin typeface="Arial" panose="020B0604020202020204" pitchFamily="34" charset="0"/>
                        <a:cs typeface="Arial" panose="020B0604020202020204" pitchFamily="34" charset="0"/>
                      </a:endParaRPr>
                    </a:p>
                  </a:txBody>
                  <a:tcPr marL="62345" marR="62345" marT="0" marB="0" vert="vert27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lgn="ctr">
                        <a:buFont typeface="Arial" panose="020B0604020202020204" pitchFamily="34" charset="0"/>
                        <a:buNone/>
                      </a:pPr>
                      <a:r>
                        <a:rPr lang="en-US" sz="600" dirty="0">
                          <a:solidFill>
                            <a:schemeClr val="tx1"/>
                          </a:solidFill>
                        </a:rPr>
                        <a:t>All</a:t>
                      </a: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17475" marR="0" lvl="0" indent="-60325" algn="l" defTabSz="1341150" rtl="0" eaLnBrk="1" fontAlgn="auto" latinLnBrk="0" hangingPunct="1">
                        <a:lnSpc>
                          <a:spcPct val="100000"/>
                        </a:lnSpc>
                        <a:spcBef>
                          <a:spcPts val="0"/>
                        </a:spcBef>
                        <a:spcAft>
                          <a:spcPts val="0"/>
                        </a:spcAft>
                        <a:buClrTx/>
                        <a:buSzTx/>
                        <a:buFont typeface="Arial" panose="020B0604020202020204" pitchFamily="34" charset="0"/>
                        <a:buChar char="•"/>
                        <a:tabLst>
                          <a:tab pos="236220" algn="l"/>
                        </a:tabLst>
                        <a:defRPr/>
                      </a:pPr>
                      <a:r>
                        <a:rPr lang="en-US" sz="700" b="0" dirty="0">
                          <a:solidFill>
                            <a:schemeClr val="tx1"/>
                          </a:solidFill>
                          <a:latin typeface="+mn-lt"/>
                        </a:rPr>
                        <a:t>Over 1,000 facilities in impacted areas of Washington and Oregon contain extremely hazardous substances (EHS).</a:t>
                      </a:r>
                    </a:p>
                    <a:p>
                      <a:pPr marL="117475" marR="0" lvl="0" indent="-60325" algn="l" defTabSz="1341150" rtl="0" eaLnBrk="1" fontAlgn="auto" latinLnBrk="0" hangingPunct="1">
                        <a:lnSpc>
                          <a:spcPct val="100000"/>
                        </a:lnSpc>
                        <a:spcBef>
                          <a:spcPts val="0"/>
                        </a:spcBef>
                        <a:spcAft>
                          <a:spcPts val="0"/>
                        </a:spcAft>
                        <a:buClrTx/>
                        <a:buSzTx/>
                        <a:buFont typeface="Arial" panose="020B0604020202020204" pitchFamily="34" charset="0"/>
                        <a:buChar char="•"/>
                        <a:tabLst>
                          <a:tab pos="236220" algn="l"/>
                        </a:tabLst>
                        <a:defRPr/>
                      </a:pPr>
                      <a:r>
                        <a:rPr lang="en-US" sz="700" b="0" dirty="0">
                          <a:solidFill>
                            <a:schemeClr val="tx1"/>
                          </a:solidFill>
                          <a:latin typeface="+mn-lt"/>
                        </a:rPr>
                        <a:t>3,000 facilities in Washington have reportable quantities of less dangerous material.</a:t>
                      </a:r>
                    </a:p>
                  </a:txBody>
                  <a:tcPr marL="0" marR="0" marT="0" marB="0">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50101100"/>
                  </a:ext>
                </a:extLst>
              </a:tr>
              <a:tr h="161859">
                <a:tc vMerge="1">
                  <a:txBody>
                    <a:bodyPr/>
                    <a:lstStyle/>
                    <a:p>
                      <a:endParaRPr lang="en-US"/>
                    </a:p>
                  </a:txBody>
                  <a:tcPr/>
                </a:tc>
                <a:tc>
                  <a:txBody>
                    <a:bodyPr/>
                    <a:lstStyle/>
                    <a:p>
                      <a:pPr marL="0" algn="ctr"/>
                      <a:r>
                        <a:rPr lang="en-US" sz="500" dirty="0">
                          <a:solidFill>
                            <a:schemeClr val="tx1"/>
                          </a:solidFill>
                        </a:rPr>
                        <a:t>Coast</a:t>
                      </a:r>
                      <a:endParaRPr lang="en-US" sz="1100" dirty="0">
                        <a:solidFill>
                          <a:schemeClr val="tx1"/>
                        </a:solidFill>
                      </a:endParaRP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17475" marR="0" lvl="0" indent="-60325" algn="l" defTabSz="1341150" rtl="0" eaLnBrk="1" fontAlgn="auto" latinLnBrk="0" hangingPunct="1">
                        <a:lnSpc>
                          <a:spcPct val="100000"/>
                        </a:lnSpc>
                        <a:spcBef>
                          <a:spcPts val="0"/>
                        </a:spcBef>
                        <a:spcAft>
                          <a:spcPts val="0"/>
                        </a:spcAft>
                        <a:buClrTx/>
                        <a:buSzTx/>
                        <a:buFont typeface="Arial" panose="020B0604020202020204" pitchFamily="34" charset="0"/>
                        <a:buChar char="•"/>
                        <a:tabLst>
                          <a:tab pos="236220" algn="l"/>
                        </a:tabLst>
                        <a:defRPr/>
                      </a:pPr>
                      <a:r>
                        <a:rPr lang="en-US" sz="700" b="0" spc="-5" dirty="0">
                          <a:solidFill>
                            <a:schemeClr val="tx1"/>
                          </a:solidFill>
                          <a:latin typeface="+mn-lt"/>
                          <a:ea typeface="+mn-ea"/>
                          <a:cs typeface="Arial"/>
                        </a:rPr>
                        <a:t>100% of Coastal wastewater facilities in suffered medium to high damage.</a:t>
                      </a:r>
                    </a:p>
                  </a:txBody>
                  <a:tcPr marL="0" marR="0" marT="0" marB="0">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385434963"/>
                  </a:ext>
                </a:extLst>
              </a:tr>
              <a:tr h="122171">
                <a:tc vMerge="1">
                  <a:txBody>
                    <a:bodyPr/>
                    <a:lstStyle/>
                    <a:p>
                      <a:pPr marL="0" marR="85090" lvl="0" indent="0" algn="ctr" defTabSz="1341150" rtl="0" eaLnBrk="1" fontAlgn="auto" latinLnBrk="0" hangingPunct="1">
                        <a:lnSpc>
                          <a:spcPct val="100000"/>
                        </a:lnSpc>
                        <a:spcBef>
                          <a:spcPts val="0"/>
                        </a:spcBef>
                        <a:spcAft>
                          <a:spcPts val="0"/>
                        </a:spcAft>
                        <a:buClrTx/>
                        <a:buSzTx/>
                        <a:buFontTx/>
                        <a:buNone/>
                        <a:tabLst/>
                        <a:defRPr/>
                      </a:pPr>
                      <a:endParaRPr lang="en-US" sz="1200" b="1" dirty="0">
                        <a:solidFill>
                          <a:schemeClr val="tx1"/>
                        </a:solidFill>
                        <a:latin typeface="Arial" panose="020B0604020202020204" pitchFamily="34" charset="0"/>
                        <a:cs typeface="Arial" panose="020B0604020202020204" pitchFamily="34" charset="0"/>
                      </a:endParaRPr>
                    </a:p>
                  </a:txBody>
                  <a:tcPr marT="0" marB="0" vert="vert27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lgn="ctr">
                        <a:buFont typeface="Arial" panose="020B0604020202020204" pitchFamily="34" charset="0"/>
                        <a:buNone/>
                      </a:pPr>
                      <a:r>
                        <a:rPr lang="en-US" sz="600" dirty="0">
                          <a:solidFill>
                            <a:schemeClr val="tx1"/>
                          </a:solidFill>
                        </a:rPr>
                        <a:t>I-5</a:t>
                      </a: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17475" marR="0" lvl="0" indent="-60325" algn="l" defTabSz="1341150" rtl="0" eaLnBrk="1" fontAlgn="auto" latinLnBrk="0" hangingPunct="1">
                        <a:lnSpc>
                          <a:spcPct val="100000"/>
                        </a:lnSpc>
                        <a:spcBef>
                          <a:spcPts val="0"/>
                        </a:spcBef>
                        <a:spcAft>
                          <a:spcPts val="0"/>
                        </a:spcAft>
                        <a:buClrTx/>
                        <a:buSzTx/>
                        <a:buFont typeface="Arial" panose="020B0604020202020204" pitchFamily="34" charset="0"/>
                        <a:buChar char="•"/>
                        <a:tabLst>
                          <a:tab pos="236220" algn="l"/>
                        </a:tabLst>
                        <a:defRPr/>
                      </a:pPr>
                      <a:r>
                        <a:rPr lang="en-US" sz="700" b="0" spc="-5" dirty="0">
                          <a:solidFill>
                            <a:schemeClr val="tx1"/>
                          </a:solidFill>
                          <a:latin typeface="+mn-lt"/>
                          <a:ea typeface="+mn-ea"/>
                          <a:cs typeface="Arial"/>
                        </a:rPr>
                        <a:t>88% of I-5 Corridor wastewater facilities in suffered medium to high damage.</a:t>
                      </a:r>
                    </a:p>
                  </a:txBody>
                  <a:tcPr marL="0" marR="0" marT="0" marB="0">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742235729"/>
                  </a:ext>
                </a:extLst>
              </a:tr>
              <a:tr h="233236">
                <a:tc vMerge="1">
                  <a:txBody>
                    <a:bodyPr/>
                    <a:lstStyle/>
                    <a:p>
                      <a:pPr marL="0" marR="85090" lvl="0" indent="0" algn="ctr" defTabSz="1341150" rtl="0" eaLnBrk="1" fontAlgn="auto" latinLnBrk="0" hangingPunct="1">
                        <a:lnSpc>
                          <a:spcPct val="100000"/>
                        </a:lnSpc>
                        <a:spcBef>
                          <a:spcPts val="0"/>
                        </a:spcBef>
                        <a:spcAft>
                          <a:spcPts val="0"/>
                        </a:spcAft>
                        <a:buClrTx/>
                        <a:buSzTx/>
                        <a:buFontTx/>
                        <a:buNone/>
                        <a:tabLst/>
                        <a:defRPr/>
                      </a:pPr>
                      <a:endParaRPr lang="en-US" sz="1200" b="1" dirty="0">
                        <a:solidFill>
                          <a:schemeClr val="tx1"/>
                        </a:solidFill>
                        <a:latin typeface="Arial" panose="020B0604020202020204" pitchFamily="34" charset="0"/>
                        <a:cs typeface="Arial" panose="020B0604020202020204" pitchFamily="34" charset="0"/>
                      </a:endParaRPr>
                    </a:p>
                  </a:txBody>
                  <a:tcPr marT="0" marB="0" vert="vert27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lgn="ctr">
                        <a:buFont typeface="Arial" panose="020B0604020202020204" pitchFamily="34" charset="0"/>
                        <a:buNone/>
                      </a:pPr>
                      <a:r>
                        <a:rPr lang="en-US" sz="600" dirty="0">
                          <a:solidFill>
                            <a:schemeClr val="tx1"/>
                          </a:solidFill>
                        </a:rPr>
                        <a:t>East</a:t>
                      </a: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228600" marR="0" lvl="0" indent="-171450" algn="l" defTabSz="1341150" rtl="0" eaLnBrk="1" fontAlgn="auto" latinLnBrk="0" hangingPunct="1">
                        <a:lnSpc>
                          <a:spcPct val="100000"/>
                        </a:lnSpc>
                        <a:spcBef>
                          <a:spcPts val="0"/>
                        </a:spcBef>
                        <a:spcAft>
                          <a:spcPts val="0"/>
                        </a:spcAft>
                        <a:buClrTx/>
                        <a:buSzTx/>
                        <a:buFont typeface="Arial" panose="020B0604020202020204" pitchFamily="34" charset="0"/>
                        <a:buChar char="•"/>
                        <a:tabLst>
                          <a:tab pos="236220" algn="l"/>
                        </a:tabLst>
                        <a:defRPr/>
                      </a:pPr>
                      <a:endParaRPr lang="en-US" sz="700" b="0" spc="-5" dirty="0">
                        <a:solidFill>
                          <a:schemeClr val="tx1"/>
                        </a:solidFill>
                        <a:latin typeface="+mn-lt"/>
                        <a:ea typeface="+mn-ea"/>
                        <a:cs typeface="Arial"/>
                      </a:endParaRPr>
                    </a:p>
                    <a:p>
                      <a:pPr marL="228600" marR="0" lvl="0" indent="-171450" algn="l" defTabSz="1341150" rtl="0" eaLnBrk="1" fontAlgn="auto" latinLnBrk="0" hangingPunct="1">
                        <a:lnSpc>
                          <a:spcPct val="100000"/>
                        </a:lnSpc>
                        <a:spcBef>
                          <a:spcPts val="0"/>
                        </a:spcBef>
                        <a:spcAft>
                          <a:spcPts val="0"/>
                        </a:spcAft>
                        <a:buClrTx/>
                        <a:buSzTx/>
                        <a:buFont typeface="Arial" panose="020B0604020202020204" pitchFamily="34" charset="0"/>
                        <a:buChar char="•"/>
                        <a:tabLst>
                          <a:tab pos="236220" algn="l"/>
                        </a:tabLst>
                        <a:defRPr/>
                      </a:pPr>
                      <a:endParaRPr lang="en-US" sz="700" b="0" spc="-5" dirty="0">
                        <a:solidFill>
                          <a:schemeClr val="tx1"/>
                        </a:solidFill>
                        <a:latin typeface="+mn-lt"/>
                        <a:ea typeface="+mn-ea"/>
                        <a:cs typeface="Arial"/>
                      </a:endParaRPr>
                    </a:p>
                  </a:txBody>
                  <a:tcPr marL="0" marR="0" marT="0" marB="0">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010918324"/>
                  </a:ext>
                </a:extLst>
              </a:tr>
            </a:tbl>
          </a:graphicData>
        </a:graphic>
      </p:graphicFrame>
      <p:sp>
        <p:nvSpPr>
          <p:cNvPr id="93" name="Rectangle 92" hidden="1">
            <a:extLst>
              <a:ext uri="{FF2B5EF4-FFF2-40B4-BE49-F238E27FC236}">
                <a16:creationId xmlns:a16="http://schemas.microsoft.com/office/drawing/2014/main" id="{3D1E135F-0E78-4943-A11C-A031EFD628A9}"/>
              </a:ext>
              <a:ext uri="{C183D7F6-B498-43B3-948B-1728B52AA6E4}">
                <adec:decorative xmlns:adec="http://schemas.microsoft.com/office/drawing/2017/decorative" val="1"/>
              </a:ext>
            </a:extLst>
          </p:cNvPr>
          <p:cNvSpPr/>
          <p:nvPr/>
        </p:nvSpPr>
        <p:spPr>
          <a:xfrm>
            <a:off x="947475" y="905438"/>
            <a:ext cx="10216748" cy="1076582"/>
          </a:xfrm>
          <a:prstGeom prst="rect">
            <a:avLst/>
          </a:prstGeom>
        </p:spPr>
        <p:txBody>
          <a:bodyPr wrap="square">
            <a:noAutofit/>
          </a:bodyPr>
          <a:lstStyle/>
          <a:p>
            <a:endParaRPr lang="en-US" sz="614" dirty="0">
              <a:latin typeface="Arial" panose="020B0604020202020204" pitchFamily="34" charset="0"/>
            </a:endParaRPr>
          </a:p>
        </p:txBody>
      </p:sp>
      <p:pic>
        <p:nvPicPr>
          <p:cNvPr id="15" name="Picture 14">
            <a:extLst>
              <a:ext uri="{FF2B5EF4-FFF2-40B4-BE49-F238E27FC236}">
                <a16:creationId xmlns:a16="http://schemas.microsoft.com/office/drawing/2014/main" id="{AD81E6B0-5FF8-350C-DE21-7214CD5FC3C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70220" y="31309"/>
            <a:ext cx="464325" cy="468839"/>
          </a:xfrm>
          <a:prstGeom prst="rect">
            <a:avLst/>
          </a:prstGeom>
          <a:noFill/>
        </p:spPr>
      </p:pic>
      <p:pic>
        <p:nvPicPr>
          <p:cNvPr id="4" name="Picture 3">
            <a:extLst>
              <a:ext uri="{FF2B5EF4-FFF2-40B4-BE49-F238E27FC236}">
                <a16:creationId xmlns:a16="http://schemas.microsoft.com/office/drawing/2014/main" id="{A19EFD4A-42C4-9F3E-1C40-AD136013611C}"/>
              </a:ext>
            </a:extLst>
          </p:cNvPr>
          <p:cNvPicPr>
            <a:picLocks noChangeAspect="1"/>
          </p:cNvPicPr>
          <p:nvPr/>
        </p:nvPicPr>
        <p:blipFill>
          <a:blip r:embed="rId4"/>
          <a:stretch>
            <a:fillRect/>
          </a:stretch>
        </p:blipFill>
        <p:spPr>
          <a:xfrm>
            <a:off x="9017535" y="32260"/>
            <a:ext cx="2128618" cy="313176"/>
          </a:xfrm>
          <a:prstGeom prst="rect">
            <a:avLst/>
          </a:prstGeom>
        </p:spPr>
      </p:pic>
      <p:pic>
        <p:nvPicPr>
          <p:cNvPr id="6" name="Picture 5">
            <a:extLst>
              <a:ext uri="{FF2B5EF4-FFF2-40B4-BE49-F238E27FC236}">
                <a16:creationId xmlns:a16="http://schemas.microsoft.com/office/drawing/2014/main" id="{81926341-D2FE-B1F6-C610-EE55CC30A450}"/>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4810517" y="3836429"/>
            <a:ext cx="2781944" cy="2805426"/>
          </a:xfrm>
          <a:prstGeom prst="rect">
            <a:avLst/>
          </a:prstGeom>
        </p:spPr>
      </p:pic>
    </p:spTree>
    <p:extLst>
      <p:ext uri="{BB962C8B-B14F-4D97-AF65-F5344CB8AC3E}">
        <p14:creationId xmlns:p14="http://schemas.microsoft.com/office/powerpoint/2010/main" val="2744748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a:extLst>
              <a:ext uri="{FF2B5EF4-FFF2-40B4-BE49-F238E27FC236}">
                <a16:creationId xmlns:a16="http://schemas.microsoft.com/office/drawing/2014/main" id="{819AA1E2-FD5B-4453-85F0-FD71C82DBAA3}"/>
              </a:ext>
            </a:extLst>
          </p:cNvPr>
          <p:cNvSpPr>
            <a:spLocks noGrp="1"/>
          </p:cNvSpPr>
          <p:nvPr>
            <p:ph type="ctrTitle"/>
          </p:nvPr>
        </p:nvSpPr>
        <p:spPr/>
        <p:txBody>
          <a:bodyPr/>
          <a:lstStyle/>
          <a:p>
            <a:r>
              <a:rPr lang="en-US" dirty="0"/>
              <a:t>Slide 1</a:t>
            </a:r>
          </a:p>
        </p:txBody>
      </p:sp>
      <p:sp>
        <p:nvSpPr>
          <p:cNvPr id="10" name="object 4">
            <a:extLst>
              <a:ext uri="{FF2B5EF4-FFF2-40B4-BE49-F238E27FC236}">
                <a16:creationId xmlns:a16="http://schemas.microsoft.com/office/drawing/2014/main" id="{1A6264A8-E9D4-42C7-B710-69CF3EF07C33}"/>
              </a:ext>
            </a:extLst>
          </p:cNvPr>
          <p:cNvSpPr txBox="1">
            <a:spLocks/>
          </p:cNvSpPr>
          <p:nvPr/>
        </p:nvSpPr>
        <p:spPr>
          <a:xfrm>
            <a:off x="2913298" y="114229"/>
            <a:ext cx="6522926" cy="553840"/>
          </a:xfrm>
          <a:prstGeom prst="rect">
            <a:avLst/>
          </a:prstGeom>
        </p:spPr>
        <p:txBody>
          <a:bodyPr vert="horz" wrap="square" lIns="0" tIns="8226" rIns="0" bIns="0" rtlCol="0">
            <a:spAutoFit/>
          </a:bodyPr>
          <a:lstStyle>
            <a:lvl1pPr>
              <a:defRPr sz="2800" b="1" i="0">
                <a:solidFill>
                  <a:schemeClr val="tx1"/>
                </a:solidFill>
                <a:latin typeface="Calibri"/>
                <a:ea typeface="+mj-ea"/>
                <a:cs typeface="Calibri"/>
              </a:defRPr>
            </a:lvl1pPr>
          </a:lstStyle>
          <a:p>
            <a:pPr algn="ctr"/>
            <a:r>
              <a:rPr lang="en-US" sz="1227" kern="0" spc="-3" dirty="0">
                <a:latin typeface="Arial" panose="020B0604020202020204" pitchFamily="34" charset="0"/>
                <a:cs typeface="Arial" panose="020B0604020202020204" pitchFamily="34" charset="0"/>
              </a:rPr>
              <a:t>Washington State Emergency Management Division Senior Leadership Brief </a:t>
            </a:r>
          </a:p>
          <a:p>
            <a:pPr algn="ctr"/>
            <a:r>
              <a:rPr lang="en-US" sz="1227" kern="0" spc="-3" dirty="0">
                <a:solidFill>
                  <a:srgbClr val="C00000"/>
                </a:solidFill>
                <a:latin typeface="Arial" panose="020B0604020202020204" pitchFamily="34" charset="0"/>
                <a:cs typeface="Arial" panose="020B0604020202020204" pitchFamily="34" charset="0"/>
              </a:rPr>
              <a:t>INCIDENT NAME</a:t>
            </a:r>
          </a:p>
          <a:p>
            <a:pPr algn="ctr"/>
            <a:r>
              <a:rPr lang="en-US" sz="1091" kern="0" spc="-3" dirty="0">
                <a:solidFill>
                  <a:srgbClr val="C00000"/>
                </a:solidFill>
                <a:latin typeface="Arial" panose="020B0604020202020204" pitchFamily="34" charset="0"/>
                <a:cs typeface="Arial" panose="020B0604020202020204" pitchFamily="34" charset="0"/>
              </a:rPr>
              <a:t>Date (TIME/ZONE</a:t>
            </a:r>
            <a:r>
              <a:rPr lang="en-US" sz="1091" kern="0" spc="-7" dirty="0">
                <a:solidFill>
                  <a:srgbClr val="C00000"/>
                </a:solidFill>
                <a:latin typeface="Arial" panose="020B0604020202020204" pitchFamily="34" charset="0"/>
                <a:cs typeface="Arial" panose="020B0604020202020204" pitchFamily="34" charset="0"/>
              </a:rPr>
              <a:t>)</a:t>
            </a:r>
          </a:p>
        </p:txBody>
      </p:sp>
      <p:sp>
        <p:nvSpPr>
          <p:cNvPr id="14" name="Rectangle 13">
            <a:extLst>
              <a:ext uri="{FF2B5EF4-FFF2-40B4-BE49-F238E27FC236}">
                <a16:creationId xmlns:a16="http://schemas.microsoft.com/office/drawing/2014/main" id="{1C2D7E07-B789-46FF-8C30-874354CC275B}"/>
              </a:ext>
            </a:extLst>
          </p:cNvPr>
          <p:cNvSpPr/>
          <p:nvPr/>
        </p:nvSpPr>
        <p:spPr>
          <a:xfrm>
            <a:off x="1027743" y="500148"/>
            <a:ext cx="10294037" cy="806989"/>
          </a:xfrm>
          <a:prstGeom prst="rect">
            <a:avLst/>
          </a:prstGeom>
        </p:spPr>
        <p:txBody>
          <a:bodyPr wrap="square">
            <a:noAutofit/>
          </a:bodyPr>
          <a:lstStyle/>
          <a:p>
            <a:pPr marR="149798">
              <a:spcBef>
                <a:spcPts val="68"/>
              </a:spcBef>
            </a:pPr>
            <a:r>
              <a:rPr lang="en-US" sz="955" b="1" dirty="0">
                <a:latin typeface="Arial" panose="020B0604020202020204" pitchFamily="34" charset="0"/>
                <a:ea typeface="Times New Roman" panose="02020603050405020304" pitchFamily="18" charset="0"/>
                <a:cs typeface="Arial" panose="020B0604020202020204" pitchFamily="34" charset="0"/>
              </a:rPr>
              <a:t>Current Situation </a:t>
            </a:r>
          </a:p>
          <a:p>
            <a:endParaRPr lang="en-US" sz="341" b="1" dirty="0">
              <a:latin typeface="Arial" panose="020B0604020202020204" pitchFamily="34" charset="0"/>
              <a:cs typeface="Arial" panose="020B0604020202020204" pitchFamily="34" charset="0"/>
            </a:endParaRPr>
          </a:p>
        </p:txBody>
      </p:sp>
      <p:graphicFrame>
        <p:nvGraphicFramePr>
          <p:cNvPr id="7" name="object 6">
            <a:extLst>
              <a:ext uri="{FF2B5EF4-FFF2-40B4-BE49-F238E27FC236}">
                <a16:creationId xmlns:a16="http://schemas.microsoft.com/office/drawing/2014/main" id="{0B733D7F-4C9D-4097-A64A-F28306199C8F}"/>
              </a:ext>
            </a:extLst>
          </p:cNvPr>
          <p:cNvGraphicFramePr>
            <a:graphicFrameLocks noGrp="1"/>
          </p:cNvGraphicFramePr>
          <p:nvPr>
            <p:extLst>
              <p:ext uri="{D42A27DB-BD31-4B8C-83A1-F6EECF244321}">
                <p14:modId xmlns:p14="http://schemas.microsoft.com/office/powerpoint/2010/main" val="637060023"/>
              </p:ext>
            </p:extLst>
          </p:nvPr>
        </p:nvGraphicFramePr>
        <p:xfrm>
          <a:off x="894619" y="1417007"/>
          <a:ext cx="3553692" cy="5417818"/>
        </p:xfrm>
        <a:graphic>
          <a:graphicData uri="http://schemas.openxmlformats.org/drawingml/2006/table">
            <a:tbl>
              <a:tblPr firstRow="1" bandRow="1">
                <a:tableStyleId>{2D5ABB26-0587-4C30-8999-92F81FD0307C}</a:tableStyleId>
              </a:tblPr>
              <a:tblGrid>
                <a:gridCol w="260373">
                  <a:extLst>
                    <a:ext uri="{9D8B030D-6E8A-4147-A177-3AD203B41FA5}">
                      <a16:colId xmlns:a16="http://schemas.microsoft.com/office/drawing/2014/main" val="20000"/>
                    </a:ext>
                  </a:extLst>
                </a:gridCol>
                <a:gridCol w="180085">
                  <a:extLst>
                    <a:ext uri="{9D8B030D-6E8A-4147-A177-3AD203B41FA5}">
                      <a16:colId xmlns:a16="http://schemas.microsoft.com/office/drawing/2014/main" val="20001"/>
                    </a:ext>
                  </a:extLst>
                </a:gridCol>
                <a:gridCol w="3113234">
                  <a:extLst>
                    <a:ext uri="{9D8B030D-6E8A-4147-A177-3AD203B41FA5}">
                      <a16:colId xmlns:a16="http://schemas.microsoft.com/office/drawing/2014/main" val="1681687038"/>
                    </a:ext>
                  </a:extLst>
                </a:gridCol>
              </a:tblGrid>
              <a:tr h="166572">
                <a:tc gridSpan="3">
                  <a:txBody>
                    <a:bodyPr/>
                    <a:lstStyle/>
                    <a:p>
                      <a:pPr algn="ctr">
                        <a:lnSpc>
                          <a:spcPct val="100000"/>
                        </a:lnSpc>
                        <a:spcBef>
                          <a:spcPts val="0"/>
                        </a:spcBef>
                        <a:spcAft>
                          <a:spcPts val="0"/>
                        </a:spcAft>
                      </a:pPr>
                      <a:r>
                        <a:rPr lang="en-US" sz="1100" b="1" dirty="0">
                          <a:solidFill>
                            <a:schemeClr val="tx1"/>
                          </a:solidFill>
                          <a:latin typeface="Arial" panose="020B0604020202020204" pitchFamily="34" charset="0"/>
                          <a:cs typeface="Arial" panose="020B0604020202020204" pitchFamily="34" charset="0"/>
                        </a:rPr>
                        <a:t>Lifelines: Impacts and Actions</a:t>
                      </a:r>
                    </a:p>
                  </a:txBody>
                  <a:tcPr marL="0" marR="0" marT="0" marB="0" anchor="ctr">
                    <a:lnT w="12700">
                      <a:solidFill>
                        <a:srgbClr val="BEBEBE"/>
                      </a:solidFill>
                      <a:prstDash val="solid"/>
                    </a:lnT>
                    <a:lnB w="12700" cap="flat" cmpd="sng" algn="ctr">
                      <a:solidFill>
                        <a:schemeClr val="bg1">
                          <a:lumMod val="85000"/>
                        </a:schemeClr>
                      </a:solidFill>
                      <a:prstDash val="solid"/>
                      <a:round/>
                      <a:headEnd type="none" w="med" len="med"/>
                      <a:tailEnd type="none" w="med" len="med"/>
                    </a:lnB>
                  </a:tcPr>
                </a:tc>
                <a:tc hMerge="1">
                  <a:txBody>
                    <a:bodyPr/>
                    <a:lstStyle/>
                    <a:p>
                      <a:pPr>
                        <a:lnSpc>
                          <a:spcPts val="1825"/>
                        </a:lnSpc>
                      </a:pPr>
                      <a:endParaRPr sz="1600" dirty="0">
                        <a:latin typeface="Calibri"/>
                        <a:cs typeface="Calibri"/>
                      </a:endParaRPr>
                    </a:p>
                  </a:txBody>
                  <a:tcPr marL="0" marR="0" marT="0" marB="0">
                    <a:lnT w="12700">
                      <a:solidFill>
                        <a:srgbClr val="BEBEBE"/>
                      </a:solidFill>
                      <a:prstDash val="solid"/>
                    </a:lnT>
                    <a:lnB w="12700">
                      <a:solidFill>
                        <a:srgbClr val="BEBEBE"/>
                      </a:solidFill>
                      <a:prstDash val="solid"/>
                    </a:lnB>
                  </a:tcPr>
                </a:tc>
                <a:tc hMerge="1">
                  <a:txBody>
                    <a:bodyPr/>
                    <a:lstStyle/>
                    <a:p>
                      <a:endParaRPr lang="en-US"/>
                    </a:p>
                  </a:txBody>
                  <a:tcPr/>
                </a:tc>
                <a:extLst>
                  <a:ext uri="{0D108BD9-81ED-4DB2-BD59-A6C34878D82A}">
                    <a16:rowId xmlns:a16="http://schemas.microsoft.com/office/drawing/2014/main" val="10000"/>
                  </a:ext>
                </a:extLst>
              </a:tr>
              <a:tr h="368440">
                <a:tc rowSpan="4">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800" b="1" spc="-10" dirty="0">
                          <a:solidFill>
                            <a:schemeClr val="tx1"/>
                          </a:solidFill>
                          <a:latin typeface="Arial" panose="020B0604020202020204" pitchFamily="34" charset="0"/>
                          <a:cs typeface="Arial" panose="020B0604020202020204" pitchFamily="34" charset="0"/>
                        </a:rPr>
                        <a:t>Safety</a:t>
                      </a:r>
                      <a:r>
                        <a:rPr lang="en-US" sz="800" b="1" spc="-60" dirty="0">
                          <a:solidFill>
                            <a:schemeClr val="tx1"/>
                          </a:solidFill>
                          <a:latin typeface="Arial" panose="020B0604020202020204" pitchFamily="34" charset="0"/>
                          <a:cs typeface="Arial" panose="020B0604020202020204" pitchFamily="34" charset="0"/>
                        </a:rPr>
                        <a:t> </a:t>
                      </a:r>
                      <a:r>
                        <a:rPr lang="en-US" sz="800" b="1" spc="-5" dirty="0">
                          <a:solidFill>
                            <a:schemeClr val="tx1"/>
                          </a:solidFill>
                          <a:latin typeface="Arial" panose="020B0604020202020204" pitchFamily="34" charset="0"/>
                          <a:cs typeface="Arial" panose="020B0604020202020204" pitchFamily="34" charset="0"/>
                        </a:rPr>
                        <a:t>and S</a:t>
                      </a:r>
                      <a:r>
                        <a:rPr lang="en-US" sz="800" b="1" spc="-10" dirty="0">
                          <a:solidFill>
                            <a:schemeClr val="tx1"/>
                          </a:solidFill>
                          <a:latin typeface="Arial" panose="020B0604020202020204" pitchFamily="34" charset="0"/>
                          <a:cs typeface="Arial" panose="020B0604020202020204" pitchFamily="34" charset="0"/>
                        </a:rPr>
                        <a:t>e</a:t>
                      </a:r>
                      <a:r>
                        <a:rPr lang="en-US" sz="800" b="1" dirty="0">
                          <a:solidFill>
                            <a:schemeClr val="tx1"/>
                          </a:solidFill>
                          <a:latin typeface="Arial" panose="020B0604020202020204" pitchFamily="34" charset="0"/>
                          <a:cs typeface="Arial" panose="020B0604020202020204" pitchFamily="34" charset="0"/>
                        </a:rPr>
                        <a:t>curity</a:t>
                      </a:r>
                    </a:p>
                  </a:txBody>
                  <a:tcPr marL="62345" marR="62345" marT="31173" marB="31173" vert="vert270">
                    <a:lnR w="12700" cap="flat" cmpd="sng" algn="ctr">
                      <a:solidFill>
                        <a:schemeClr val="bg1">
                          <a:lumMod val="7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57150" indent="0" algn="ctr">
                        <a:buFont typeface="Arial" panose="020B0604020202020204" pitchFamily="34" charset="0"/>
                        <a:buNone/>
                      </a:pPr>
                      <a:r>
                        <a:rPr lang="en-US" sz="600" dirty="0">
                          <a:solidFill>
                            <a:schemeClr val="tx1"/>
                          </a:solidFill>
                        </a:rPr>
                        <a:t>All</a:t>
                      </a: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22860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600" b="1" i="0" u="none" strike="noStrike" kern="1200" baseline="0" dirty="0">
                        <a:solidFill>
                          <a:schemeClr val="tx1"/>
                        </a:solidFill>
                        <a:latin typeface="Arial" panose="020B0604020202020204" pitchFamily="34" charset="0"/>
                        <a:ea typeface="+mn-ea"/>
                        <a:cs typeface="Arial" panose="020B0604020202020204" pitchFamily="34" charset="0"/>
                      </a:endParaRPr>
                    </a:p>
                  </a:txBody>
                  <a:tcPr marL="0" marR="0" marT="0" marB="0">
                    <a:lnL w="12700"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BEBEBE"/>
                      </a:solidFill>
                      <a:prstDash val="solid"/>
                      <a:round/>
                      <a:headEnd type="none" w="med" len="med"/>
                      <a:tailEnd type="none" w="med" len="med"/>
                    </a:lnB>
                    <a:noFill/>
                  </a:tcPr>
                </a:tc>
                <a:extLst>
                  <a:ext uri="{0D108BD9-81ED-4DB2-BD59-A6C34878D82A}">
                    <a16:rowId xmlns:a16="http://schemas.microsoft.com/office/drawing/2014/main" val="2735648202"/>
                  </a:ext>
                </a:extLst>
              </a:tr>
              <a:tr h="452762">
                <a:tc vMerge="1">
                  <a:txBody>
                    <a:bodyPr/>
                    <a:lstStyle/>
                    <a:p>
                      <a:endParaRPr lang="en-US"/>
                    </a:p>
                  </a:txBody>
                  <a:tcPr/>
                </a:tc>
                <a:tc>
                  <a:txBody>
                    <a:bodyPr/>
                    <a:lstStyle/>
                    <a:p>
                      <a:pPr algn="ctr"/>
                      <a:r>
                        <a:rPr lang="en-US" sz="600" dirty="0">
                          <a:solidFill>
                            <a:schemeClr val="tx1"/>
                          </a:solidFill>
                        </a:rPr>
                        <a:t>Coast</a:t>
                      </a:r>
                      <a:endParaRPr lang="en-US" sz="1200" dirty="0">
                        <a:solidFill>
                          <a:schemeClr val="tx1"/>
                        </a:solidFill>
                      </a:endParaRP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22860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700" b="1" i="0" u="none" strike="noStrike" kern="1200" baseline="0" dirty="0">
                        <a:solidFill>
                          <a:schemeClr val="tx1"/>
                        </a:solidFill>
                        <a:latin typeface="Arial" panose="020B0604020202020204" pitchFamily="34" charset="0"/>
                        <a:ea typeface="+mn-ea"/>
                        <a:cs typeface="Arial" panose="020B0604020202020204" pitchFamily="34" charset="0"/>
                      </a:endParaRPr>
                    </a:p>
                  </a:txBody>
                  <a:tcPr marL="0" marR="0" marT="0" marB="0">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noFill/>
                  </a:tcPr>
                </a:tc>
                <a:extLst>
                  <a:ext uri="{0D108BD9-81ED-4DB2-BD59-A6C34878D82A}">
                    <a16:rowId xmlns:a16="http://schemas.microsoft.com/office/drawing/2014/main" val="1596587414"/>
                  </a:ext>
                </a:extLst>
              </a:tr>
              <a:tr h="412709">
                <a:tc vMerge="1">
                  <a:txBody>
                    <a:bodyPr/>
                    <a:lstStyle/>
                    <a:p>
                      <a:endParaRPr lang="en-US"/>
                    </a:p>
                  </a:txBody>
                  <a:tcPr>
                    <a:lnT w="12700" cap="flat" cmpd="sng" algn="ctr">
                      <a:solidFill>
                        <a:schemeClr val="bg1">
                          <a:lumMod val="75000"/>
                        </a:schemeClr>
                      </a:solidFill>
                      <a:prstDash val="solid"/>
                      <a:round/>
                      <a:headEnd type="none" w="med" len="med"/>
                      <a:tailEnd type="none" w="med" len="med"/>
                    </a:lnT>
                  </a:tcPr>
                </a:tc>
                <a:tc>
                  <a:txBody>
                    <a:bodyPr/>
                    <a:lstStyle/>
                    <a:p>
                      <a:pPr marL="57150" indent="0" algn="ctr">
                        <a:buFont typeface="Arial" panose="020B0604020202020204" pitchFamily="34" charset="0"/>
                        <a:buNone/>
                      </a:pPr>
                      <a:r>
                        <a:rPr lang="en-US" sz="600" dirty="0">
                          <a:solidFill>
                            <a:schemeClr val="tx1"/>
                          </a:solidFill>
                        </a:rPr>
                        <a:t>I-5</a:t>
                      </a: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22860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600" b="0" u="none" spc="0" baseline="0" dirty="0">
                        <a:solidFill>
                          <a:schemeClr val="tx1"/>
                        </a:solidFill>
                        <a:latin typeface="Arial" panose="020B0604020202020204" pitchFamily="34" charset="0"/>
                        <a:cs typeface="Arial" panose="020B0604020202020204" pitchFamily="34" charset="0"/>
                      </a:endParaRPr>
                    </a:p>
                  </a:txBody>
                  <a:tcPr marL="0" marR="0" marT="0" marB="0">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noFill/>
                  </a:tcPr>
                </a:tc>
                <a:extLst>
                  <a:ext uri="{0D108BD9-81ED-4DB2-BD59-A6C34878D82A}">
                    <a16:rowId xmlns:a16="http://schemas.microsoft.com/office/drawing/2014/main" val="10002"/>
                  </a:ext>
                </a:extLst>
              </a:tr>
              <a:tr h="448425">
                <a:tc vMerge="1">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1200" b="1" dirty="0">
                        <a:solidFill>
                          <a:schemeClr val="tx1"/>
                        </a:solidFill>
                        <a:latin typeface="Arial" panose="020B0604020202020204" pitchFamily="34" charset="0"/>
                        <a:cs typeface="Arial" panose="020B0604020202020204" pitchFamily="34" charset="0"/>
                      </a:endParaRPr>
                    </a:p>
                  </a:txBody>
                  <a:tcPr vert="vert270">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57150" indent="0" algn="ctr">
                        <a:buFont typeface="Arial" panose="020B0604020202020204" pitchFamily="34" charset="0"/>
                        <a:buNone/>
                      </a:pPr>
                      <a:r>
                        <a:rPr lang="en-US" sz="600" dirty="0">
                          <a:solidFill>
                            <a:schemeClr val="tx1"/>
                          </a:solidFill>
                        </a:rPr>
                        <a:t>East</a:t>
                      </a: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22860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600" b="1" u="none" spc="0" baseline="0" dirty="0">
                        <a:solidFill>
                          <a:schemeClr val="tx1"/>
                        </a:solidFill>
                        <a:latin typeface="Arial" panose="020B0604020202020204" pitchFamily="34" charset="0"/>
                        <a:cs typeface="Arial" panose="020B0604020202020204" pitchFamily="34" charset="0"/>
                      </a:endParaRPr>
                    </a:p>
                  </a:txBody>
                  <a:tcPr marL="0" marR="0" marT="0" marB="0">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noFill/>
                  </a:tcPr>
                </a:tc>
                <a:extLst>
                  <a:ext uri="{0D108BD9-81ED-4DB2-BD59-A6C34878D82A}">
                    <a16:rowId xmlns:a16="http://schemas.microsoft.com/office/drawing/2014/main" val="1877978424"/>
                  </a:ext>
                </a:extLst>
              </a:tr>
              <a:tr h="344419">
                <a:tc rowSpan="4">
                  <a:txBody>
                    <a:bodyPr/>
                    <a:lstStyle/>
                    <a:p>
                      <a:pPr marL="0" marR="30480" lvl="0" indent="14288" algn="ctr" defTabSz="1341150" rtl="0" eaLnBrk="1" fontAlgn="auto" latinLnBrk="0" hangingPunct="1">
                        <a:lnSpc>
                          <a:spcPct val="100000"/>
                        </a:lnSpc>
                        <a:spcBef>
                          <a:spcPts val="0"/>
                        </a:spcBef>
                        <a:spcAft>
                          <a:spcPts val="0"/>
                        </a:spcAft>
                        <a:buClrTx/>
                        <a:buSzTx/>
                        <a:buFontTx/>
                        <a:buNone/>
                        <a:tabLst/>
                        <a:defRPr/>
                      </a:pPr>
                      <a:r>
                        <a:rPr lang="en-US" sz="800" b="1" dirty="0">
                          <a:solidFill>
                            <a:schemeClr val="tx1"/>
                          </a:solidFill>
                          <a:latin typeface="Arial" panose="020B0604020202020204" pitchFamily="34" charset="0"/>
                          <a:cs typeface="Arial" panose="020B0604020202020204" pitchFamily="34" charset="0"/>
                        </a:rPr>
                        <a:t>Food, Water</a:t>
                      </a:r>
                      <a:r>
                        <a:rPr lang="en-US" sz="800" b="1">
                          <a:solidFill>
                            <a:schemeClr val="tx1"/>
                          </a:solidFill>
                          <a:latin typeface="Arial" panose="020B0604020202020204" pitchFamily="34" charset="0"/>
                          <a:cs typeface="Arial" panose="020B0604020202020204" pitchFamily="34" charset="0"/>
                        </a:rPr>
                        <a:t>, Shelter</a:t>
                      </a:r>
                      <a:endParaRPr lang="en-US" sz="800" b="1" dirty="0">
                        <a:solidFill>
                          <a:schemeClr val="tx1"/>
                        </a:solidFill>
                        <a:latin typeface="Arial" panose="020B0604020202020204" pitchFamily="34" charset="0"/>
                        <a:cs typeface="Arial" panose="020B0604020202020204" pitchFamily="34" charset="0"/>
                      </a:endParaRPr>
                    </a:p>
                  </a:txBody>
                  <a:tcPr marL="0" marR="0" marT="0" marB="0" vert="vert270"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57150" marR="0" lvl="0" indent="0" algn="ctr" defTabSz="134115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600" dirty="0">
                          <a:solidFill>
                            <a:schemeClr val="tx1"/>
                          </a:solidFill>
                        </a:rPr>
                        <a:t>All</a:t>
                      </a: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223838"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600" spc="-5" dirty="0">
                          <a:solidFill>
                            <a:schemeClr val="tx1"/>
                          </a:solidFill>
                          <a:latin typeface="Arial" panose="020B0604020202020204" pitchFamily="34" charset="0"/>
                          <a:ea typeface="+mn-ea"/>
                          <a:cs typeface="Arial" panose="020B0604020202020204" pitchFamily="34" charset="0"/>
                        </a:rPr>
                        <a:t> </a:t>
                      </a:r>
                    </a:p>
                  </a:txBody>
                  <a:tcPr marL="0" marR="0" marT="0" marB="0">
                    <a:lnL w="12700" cap="flat" cmpd="sng" algn="ctr">
                      <a:solidFill>
                        <a:schemeClr val="bg1">
                          <a:lumMod val="85000"/>
                        </a:schemeClr>
                      </a:solidFill>
                      <a:prstDash val="solid"/>
                      <a:round/>
                      <a:headEnd type="none" w="med" len="med"/>
                      <a:tailEnd type="none" w="med" len="med"/>
                    </a:lnL>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extLst>
                  <a:ext uri="{0D108BD9-81ED-4DB2-BD59-A6C34878D82A}">
                    <a16:rowId xmlns:a16="http://schemas.microsoft.com/office/drawing/2014/main" val="3964330511"/>
                  </a:ext>
                </a:extLst>
              </a:tr>
              <a:tr h="597638">
                <a:tc vMerge="1">
                  <a:txBody>
                    <a:bodyPr/>
                    <a:lstStyle/>
                    <a:p>
                      <a:endParaRPr lang="en-US"/>
                    </a:p>
                  </a:txBody>
                  <a:tcPr/>
                </a:tc>
                <a:tc>
                  <a:txBody>
                    <a:bodyPr/>
                    <a:lstStyle/>
                    <a:p>
                      <a:pPr algn="ctr"/>
                      <a:r>
                        <a:rPr lang="en-US" sz="600" dirty="0">
                          <a:solidFill>
                            <a:schemeClr val="tx1"/>
                          </a:solidFill>
                        </a:rPr>
                        <a:t>Coast</a:t>
                      </a:r>
                      <a:endParaRPr lang="en-US" sz="1200" dirty="0">
                        <a:solidFill>
                          <a:schemeClr val="tx1"/>
                        </a:solidFill>
                      </a:endParaRP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228600" indent="-171450">
                        <a:buFont typeface="Arial" panose="020B0604020202020204" pitchFamily="34" charset="0"/>
                        <a:buChar char="•"/>
                      </a:pPr>
                      <a:endParaRPr lang="en-US" sz="600" kern="1200" dirty="0">
                        <a:solidFill>
                          <a:schemeClr val="tx1"/>
                        </a:solidFill>
                        <a:effectLst/>
                        <a:latin typeface="Arial" panose="020B0604020202020204" pitchFamily="34" charset="0"/>
                        <a:ea typeface="+mn-ea"/>
                        <a:cs typeface="Arial" panose="020B0604020202020204" pitchFamily="34" charset="0"/>
                      </a:endParaRPr>
                    </a:p>
                  </a:txBody>
                  <a:tcPr marL="0" marR="0" marT="0" marB="0">
                    <a:lnL w="12700" cap="flat" cmpd="sng" algn="ctr">
                      <a:solidFill>
                        <a:schemeClr val="bg1">
                          <a:lumMod val="85000"/>
                        </a:schemeClr>
                      </a:solidFill>
                      <a:prstDash val="solid"/>
                      <a:round/>
                      <a:headEnd type="none" w="med" len="med"/>
                      <a:tailEnd type="none" w="med" len="med"/>
                    </a:lnL>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extLst>
                  <a:ext uri="{0D108BD9-81ED-4DB2-BD59-A6C34878D82A}">
                    <a16:rowId xmlns:a16="http://schemas.microsoft.com/office/drawing/2014/main" val="2991664058"/>
                  </a:ext>
                </a:extLst>
              </a:tr>
              <a:tr h="358232">
                <a:tc vMerge="1">
                  <a:txBody>
                    <a:bodyPr/>
                    <a:lstStyle/>
                    <a:p>
                      <a:pPr marL="0" marR="30480" lvl="0" indent="14288" algn="ctr" defTabSz="1341150" rtl="0" eaLnBrk="1" fontAlgn="auto" latinLnBrk="0" hangingPunct="1">
                        <a:lnSpc>
                          <a:spcPct val="100000"/>
                        </a:lnSpc>
                        <a:spcBef>
                          <a:spcPts val="0"/>
                        </a:spcBef>
                        <a:spcAft>
                          <a:spcPts val="0"/>
                        </a:spcAft>
                        <a:buClrTx/>
                        <a:buSzTx/>
                        <a:buFontTx/>
                        <a:buNone/>
                        <a:tabLst/>
                        <a:defRPr/>
                      </a:pPr>
                      <a:endParaRPr lang="en-US" sz="1200" b="1" dirty="0">
                        <a:solidFill>
                          <a:schemeClr val="tx1"/>
                        </a:solidFill>
                        <a:latin typeface="Arial" panose="020B0604020202020204" pitchFamily="34" charset="0"/>
                        <a:cs typeface="Arial" panose="020B0604020202020204" pitchFamily="34" charset="0"/>
                      </a:endParaRPr>
                    </a:p>
                  </a:txBody>
                  <a:tcPr marL="0" marR="0" marT="0" marB="0" vert="vert270"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57150" indent="0" algn="ctr">
                        <a:buFont typeface="Arial" panose="020B0604020202020204" pitchFamily="34" charset="0"/>
                        <a:buNone/>
                      </a:pPr>
                      <a:r>
                        <a:rPr lang="en-US" sz="600" dirty="0">
                          <a:solidFill>
                            <a:schemeClr val="tx1"/>
                          </a:solidFill>
                        </a:rPr>
                        <a:t>I-5</a:t>
                      </a: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223838"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600" kern="1200" dirty="0">
                        <a:solidFill>
                          <a:schemeClr val="tx1"/>
                        </a:solidFill>
                        <a:effectLst/>
                        <a:latin typeface="Arial" panose="020B0604020202020204" pitchFamily="34" charset="0"/>
                        <a:ea typeface="+mn-ea"/>
                        <a:cs typeface="Arial" panose="020B0604020202020204" pitchFamily="34" charset="0"/>
                      </a:endParaRPr>
                    </a:p>
                  </a:txBody>
                  <a:tcPr marL="0" marR="0" marT="0" marB="0">
                    <a:lnL w="12700" cap="flat" cmpd="sng" algn="ctr">
                      <a:solidFill>
                        <a:schemeClr val="bg1">
                          <a:lumMod val="85000"/>
                        </a:schemeClr>
                      </a:solidFill>
                      <a:prstDash val="solid"/>
                      <a:round/>
                      <a:headEnd type="none" w="med" len="med"/>
                      <a:tailEnd type="none" w="med" len="med"/>
                    </a:lnL>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extLst>
                  <a:ext uri="{0D108BD9-81ED-4DB2-BD59-A6C34878D82A}">
                    <a16:rowId xmlns:a16="http://schemas.microsoft.com/office/drawing/2014/main" val="4083229017"/>
                  </a:ext>
                </a:extLst>
              </a:tr>
              <a:tr h="516628">
                <a:tc vMerge="1">
                  <a:txBody>
                    <a:bodyPr/>
                    <a:lstStyle/>
                    <a:p>
                      <a:endParaRPr lang="en-US"/>
                    </a:p>
                  </a:txBody>
                  <a:tcPr/>
                </a:tc>
                <a:tc>
                  <a:txBody>
                    <a:bodyPr/>
                    <a:lstStyle/>
                    <a:p>
                      <a:pPr marL="57150" indent="0" algn="ctr">
                        <a:buFont typeface="Arial" panose="020B0604020202020204" pitchFamily="34" charset="0"/>
                        <a:buNone/>
                      </a:pPr>
                      <a:r>
                        <a:rPr lang="en-US" sz="600" dirty="0">
                          <a:solidFill>
                            <a:schemeClr val="tx1"/>
                          </a:solidFill>
                        </a:rPr>
                        <a:t>East</a:t>
                      </a: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223838"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600" kern="1200" dirty="0">
                        <a:solidFill>
                          <a:schemeClr val="tx1"/>
                        </a:solidFill>
                        <a:effectLst/>
                        <a:latin typeface="Arial" panose="020B0604020202020204" pitchFamily="34" charset="0"/>
                        <a:ea typeface="+mn-ea"/>
                        <a:cs typeface="Arial" panose="020B0604020202020204" pitchFamily="34" charset="0"/>
                      </a:endParaRPr>
                    </a:p>
                  </a:txBody>
                  <a:tcPr marL="0" marR="0" marT="0" marB="0">
                    <a:lnL w="12700" cap="flat" cmpd="sng" algn="ctr">
                      <a:solidFill>
                        <a:schemeClr val="bg1">
                          <a:lumMod val="85000"/>
                        </a:schemeClr>
                      </a:solidFill>
                      <a:prstDash val="solid"/>
                      <a:round/>
                      <a:headEnd type="none" w="med" len="med"/>
                      <a:tailEnd type="none" w="med" len="med"/>
                    </a:lnL>
                    <a:lnT w="12700" cap="flat" cmpd="sng" algn="ctr">
                      <a:solidFill>
                        <a:srgbClr val="BEBEBE"/>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692159000"/>
                  </a:ext>
                </a:extLst>
              </a:tr>
              <a:tr h="344419">
                <a:tc rowSpan="4">
                  <a:txBody>
                    <a:bodyPr/>
                    <a:lstStyle/>
                    <a:p>
                      <a:pPr marL="0" marR="30480" lvl="0" indent="14288" algn="ctr" defTabSz="1341150" rtl="0" eaLnBrk="1" fontAlgn="auto" latinLnBrk="0" hangingPunct="1">
                        <a:lnSpc>
                          <a:spcPct val="100000"/>
                        </a:lnSpc>
                        <a:spcBef>
                          <a:spcPts val="0"/>
                        </a:spcBef>
                        <a:spcAft>
                          <a:spcPts val="0"/>
                        </a:spcAft>
                        <a:buClrTx/>
                        <a:buSzTx/>
                        <a:buFontTx/>
                        <a:buNone/>
                        <a:tabLst/>
                        <a:defRPr/>
                      </a:pPr>
                      <a:r>
                        <a:rPr lang="en-US" sz="800" b="1" dirty="0">
                          <a:solidFill>
                            <a:schemeClr val="tx1"/>
                          </a:solidFill>
                          <a:latin typeface="Arial" panose="020B0604020202020204" pitchFamily="34" charset="0"/>
                          <a:cs typeface="Arial" panose="020B0604020202020204" pitchFamily="34" charset="0"/>
                        </a:rPr>
                        <a:t>Health and Medical</a:t>
                      </a:r>
                    </a:p>
                  </a:txBody>
                  <a:tcPr marL="0" marR="0" marT="0" marB="0" vert="vert270"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57150" marR="0" lvl="0" indent="0" algn="ctr" defTabSz="134115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600" dirty="0">
                          <a:solidFill>
                            <a:schemeClr val="tx1"/>
                          </a:solidFill>
                        </a:rPr>
                        <a:t>All</a:t>
                      </a: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228600" marR="0" lvl="0" indent="-165100" algn="l" defTabSz="1341150" rtl="0" eaLnBrk="1" fontAlgn="ctr" latinLnBrk="0" hangingPunct="1">
                        <a:lnSpc>
                          <a:spcPct val="100000"/>
                        </a:lnSpc>
                        <a:spcBef>
                          <a:spcPts val="0"/>
                        </a:spcBef>
                        <a:spcAft>
                          <a:spcPts val="0"/>
                        </a:spcAft>
                        <a:buClrTx/>
                        <a:buSzTx/>
                        <a:buFont typeface="Arial" panose="020B0604020202020204" pitchFamily="34" charset="0"/>
                        <a:buChar char="•"/>
                        <a:tabLst>
                          <a:tab pos="346075" algn="l"/>
                        </a:tabLst>
                        <a:defRPr/>
                      </a:pPr>
                      <a:endParaRPr lang="en-US" sz="600" b="0" kern="1200" dirty="0">
                        <a:solidFill>
                          <a:schemeClr val="tx1"/>
                        </a:solidFill>
                        <a:effectLst/>
                        <a:latin typeface="Arial" panose="020B0604020202020204" pitchFamily="34" charset="0"/>
                        <a:ea typeface="+mn-ea"/>
                        <a:cs typeface="Arial" panose="020B0604020202020204" pitchFamily="34" charset="0"/>
                      </a:endParaRPr>
                    </a:p>
                  </a:txBody>
                  <a:tcPr marL="0" marR="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extLst>
                  <a:ext uri="{0D108BD9-81ED-4DB2-BD59-A6C34878D82A}">
                    <a16:rowId xmlns:a16="http://schemas.microsoft.com/office/drawing/2014/main" val="2724817841"/>
                  </a:ext>
                </a:extLst>
              </a:tr>
              <a:tr h="545712">
                <a:tc vMerge="1">
                  <a:txBody>
                    <a:bodyPr/>
                    <a:lstStyle/>
                    <a:p>
                      <a:endParaRPr lang="en-US"/>
                    </a:p>
                  </a:txBody>
                  <a:tcPr/>
                </a:tc>
                <a:tc>
                  <a:txBody>
                    <a:bodyPr/>
                    <a:lstStyle/>
                    <a:p>
                      <a:pPr algn="ctr"/>
                      <a:r>
                        <a:rPr lang="en-US" sz="600" dirty="0">
                          <a:solidFill>
                            <a:schemeClr val="tx1"/>
                          </a:solidFill>
                        </a:rPr>
                        <a:t>Coastal</a:t>
                      </a:r>
                      <a:endParaRPr lang="en-US" sz="1200" dirty="0">
                        <a:solidFill>
                          <a:schemeClr val="tx1"/>
                        </a:solidFill>
                      </a:endParaRP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234950" marR="0" lvl="0" indent="-171450" algn="l" defTabSz="1341150" rtl="0" eaLnBrk="1" fontAlgn="ctr" latinLnBrk="0" hangingPunct="1">
                        <a:lnSpc>
                          <a:spcPct val="100000"/>
                        </a:lnSpc>
                        <a:spcBef>
                          <a:spcPts val="0"/>
                        </a:spcBef>
                        <a:spcAft>
                          <a:spcPts val="0"/>
                        </a:spcAft>
                        <a:buClrTx/>
                        <a:buSzTx/>
                        <a:buFont typeface="Arial" panose="020B0604020202020204" pitchFamily="34" charset="0"/>
                        <a:buChar char="•"/>
                        <a:tabLst/>
                        <a:defRPr/>
                      </a:pPr>
                      <a:endParaRPr lang="en-US" sz="600" b="0" kern="1200" dirty="0">
                        <a:solidFill>
                          <a:schemeClr val="tx1"/>
                        </a:solidFill>
                        <a:effectLst/>
                        <a:latin typeface="Arial" panose="020B0604020202020204" pitchFamily="34" charset="0"/>
                        <a:ea typeface="+mn-ea"/>
                        <a:cs typeface="Arial" panose="020B0604020202020204" pitchFamily="34" charset="0"/>
                      </a:endParaRPr>
                    </a:p>
                  </a:txBody>
                  <a:tcPr marL="0" marR="0" marT="0" marB="0">
                    <a:lnL w="12700" cap="flat" cmpd="sng" algn="ctr">
                      <a:solidFill>
                        <a:schemeClr val="bg1">
                          <a:lumMod val="85000"/>
                        </a:schemeClr>
                      </a:solidFill>
                      <a:prstDash val="solid"/>
                      <a:round/>
                      <a:headEnd type="none" w="med" len="med"/>
                      <a:tailEnd type="none" w="med" len="med"/>
                    </a:lnL>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extLst>
                  <a:ext uri="{0D108BD9-81ED-4DB2-BD59-A6C34878D82A}">
                    <a16:rowId xmlns:a16="http://schemas.microsoft.com/office/drawing/2014/main" val="2882530082"/>
                  </a:ext>
                </a:extLst>
              </a:tr>
              <a:tr h="430271">
                <a:tc vMerge="1">
                  <a:txBody>
                    <a:bodyPr/>
                    <a:lstStyle/>
                    <a:p>
                      <a:pPr marL="0" marR="30480" lvl="0" indent="14288" algn="ctr" defTabSz="1341150" rtl="0" eaLnBrk="1" fontAlgn="auto" latinLnBrk="0" hangingPunct="1">
                        <a:lnSpc>
                          <a:spcPct val="100000"/>
                        </a:lnSpc>
                        <a:spcBef>
                          <a:spcPts val="0"/>
                        </a:spcBef>
                        <a:spcAft>
                          <a:spcPts val="0"/>
                        </a:spcAft>
                        <a:buClrTx/>
                        <a:buSzTx/>
                        <a:buFontTx/>
                        <a:buNone/>
                        <a:tabLst/>
                        <a:defRPr/>
                      </a:pPr>
                      <a:endParaRPr lang="en-US" sz="1200" b="1" dirty="0">
                        <a:solidFill>
                          <a:schemeClr val="tx1"/>
                        </a:solidFill>
                        <a:latin typeface="Arial" panose="020B0604020202020204" pitchFamily="34" charset="0"/>
                        <a:cs typeface="Arial" panose="020B0604020202020204" pitchFamily="34" charset="0"/>
                      </a:endParaRPr>
                    </a:p>
                  </a:txBody>
                  <a:tcPr marL="0" marR="0" marT="0" marB="0" vert="vert270"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57150" indent="0" algn="ctr">
                        <a:buFont typeface="Arial" panose="020B0604020202020204" pitchFamily="34" charset="0"/>
                        <a:buNone/>
                      </a:pPr>
                      <a:r>
                        <a:rPr lang="en-US" sz="600" dirty="0">
                          <a:solidFill>
                            <a:schemeClr val="tx1"/>
                          </a:solidFill>
                        </a:rPr>
                        <a:t>I-5ern</a:t>
                      </a: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234950" marR="0" lvl="0" indent="-171450" algn="l" defTabSz="1341150" rtl="0" eaLnBrk="1" fontAlgn="ctr" latinLnBrk="0" hangingPunct="1">
                        <a:lnSpc>
                          <a:spcPct val="100000"/>
                        </a:lnSpc>
                        <a:spcBef>
                          <a:spcPts val="0"/>
                        </a:spcBef>
                        <a:spcAft>
                          <a:spcPts val="0"/>
                        </a:spcAft>
                        <a:buClrTx/>
                        <a:buSzTx/>
                        <a:buFont typeface="Arial" panose="020B0604020202020204" pitchFamily="34" charset="0"/>
                        <a:buChar char="•"/>
                        <a:tabLst/>
                        <a:defRPr/>
                      </a:pPr>
                      <a:endParaRPr lang="en-US" sz="600" b="0" kern="1200" dirty="0">
                        <a:solidFill>
                          <a:schemeClr val="tx1"/>
                        </a:solidFill>
                        <a:effectLst/>
                        <a:highlight>
                          <a:srgbClr val="FF0000"/>
                        </a:highlight>
                        <a:latin typeface="Arial" panose="020B0604020202020204" pitchFamily="34" charset="0"/>
                        <a:ea typeface="+mn-ea"/>
                        <a:cs typeface="Arial" panose="020B0604020202020204" pitchFamily="34" charset="0"/>
                      </a:endParaRPr>
                    </a:p>
                  </a:txBody>
                  <a:tcPr marL="0" marR="0" marT="0" marB="0">
                    <a:lnL w="12700" cap="flat" cmpd="sng" algn="ctr">
                      <a:solidFill>
                        <a:schemeClr val="bg1">
                          <a:lumMod val="85000"/>
                        </a:schemeClr>
                      </a:solidFill>
                      <a:prstDash val="solid"/>
                      <a:round/>
                      <a:headEnd type="none" w="med" len="med"/>
                      <a:tailEnd type="none" w="med" len="med"/>
                    </a:lnL>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extLst>
                  <a:ext uri="{0D108BD9-81ED-4DB2-BD59-A6C34878D82A}">
                    <a16:rowId xmlns:a16="http://schemas.microsoft.com/office/drawing/2014/main" val="2938247894"/>
                  </a:ext>
                </a:extLst>
              </a:tr>
              <a:tr h="430523">
                <a:tc vMerge="1">
                  <a:txBody>
                    <a:bodyPr/>
                    <a:lstStyle/>
                    <a:p>
                      <a:pPr marL="0" marR="30480" lvl="0" indent="14288" algn="ctr" defTabSz="1341150" rtl="0" eaLnBrk="1" fontAlgn="auto" latinLnBrk="0" hangingPunct="1">
                        <a:lnSpc>
                          <a:spcPct val="100000"/>
                        </a:lnSpc>
                        <a:spcBef>
                          <a:spcPts val="0"/>
                        </a:spcBef>
                        <a:spcAft>
                          <a:spcPts val="0"/>
                        </a:spcAft>
                        <a:buClrTx/>
                        <a:buSzTx/>
                        <a:buFontTx/>
                        <a:buNone/>
                        <a:tabLst/>
                        <a:defRPr/>
                      </a:pPr>
                      <a:endParaRPr lang="en-US" sz="1200" b="1" dirty="0">
                        <a:solidFill>
                          <a:schemeClr val="tx1"/>
                        </a:solidFill>
                        <a:latin typeface="Arial" panose="020B0604020202020204" pitchFamily="34" charset="0"/>
                        <a:cs typeface="Arial" panose="020B0604020202020204" pitchFamily="34" charset="0"/>
                      </a:endParaRPr>
                    </a:p>
                  </a:txBody>
                  <a:tcPr marL="0" marR="0" marT="0" marB="0" vert="vert270"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57150" indent="0" algn="ctr">
                        <a:buFont typeface="Arial" panose="020B0604020202020204" pitchFamily="34" charset="0"/>
                        <a:buNone/>
                      </a:pPr>
                      <a:r>
                        <a:rPr lang="en-US" sz="600" dirty="0">
                          <a:solidFill>
                            <a:schemeClr val="tx1"/>
                          </a:solidFill>
                        </a:rPr>
                        <a:t>Eastern</a:t>
                      </a: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234950" marR="0" lvl="0" indent="-171450" algn="l" defTabSz="1341150" rtl="0" eaLnBrk="1" fontAlgn="ctr" latinLnBrk="0" hangingPunct="1">
                        <a:lnSpc>
                          <a:spcPct val="100000"/>
                        </a:lnSpc>
                        <a:spcBef>
                          <a:spcPts val="0"/>
                        </a:spcBef>
                        <a:spcAft>
                          <a:spcPts val="0"/>
                        </a:spcAft>
                        <a:buClrTx/>
                        <a:buSzTx/>
                        <a:buFont typeface="Arial" panose="020B0604020202020204" pitchFamily="34" charset="0"/>
                        <a:buChar char="•"/>
                        <a:tabLst/>
                        <a:defRPr/>
                      </a:pPr>
                      <a:endParaRPr lang="en-US" sz="600" kern="1200" dirty="0">
                        <a:solidFill>
                          <a:schemeClr val="tx1"/>
                        </a:solidFill>
                        <a:effectLst/>
                        <a:highlight>
                          <a:srgbClr val="FF0000"/>
                        </a:highlight>
                        <a:latin typeface="Arial" panose="020B0604020202020204" pitchFamily="34" charset="0"/>
                        <a:ea typeface="+mn-ea"/>
                        <a:cs typeface="Arial" panose="020B0604020202020204" pitchFamily="34" charset="0"/>
                      </a:endParaRPr>
                    </a:p>
                  </a:txBody>
                  <a:tcPr marL="0" marR="0" marT="0" marB="0">
                    <a:lnL w="12700" cap="flat" cmpd="sng" algn="ctr">
                      <a:solidFill>
                        <a:schemeClr val="bg1">
                          <a:lumMod val="85000"/>
                        </a:schemeClr>
                      </a:solidFill>
                      <a:prstDash val="solid"/>
                      <a:round/>
                      <a:headEnd type="none" w="med" len="med"/>
                      <a:tailEnd type="none" w="med" len="med"/>
                    </a:lnL>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extLst>
                  <a:ext uri="{0D108BD9-81ED-4DB2-BD59-A6C34878D82A}">
                    <a16:rowId xmlns:a16="http://schemas.microsoft.com/office/drawing/2014/main" val="3734960338"/>
                  </a:ext>
                </a:extLst>
              </a:tr>
            </a:tbl>
          </a:graphicData>
        </a:graphic>
      </p:graphicFrame>
      <p:graphicFrame>
        <p:nvGraphicFramePr>
          <p:cNvPr id="8" name="object 7">
            <a:extLst>
              <a:ext uri="{FF2B5EF4-FFF2-40B4-BE49-F238E27FC236}">
                <a16:creationId xmlns:a16="http://schemas.microsoft.com/office/drawing/2014/main" id="{87EF624B-C278-4CC8-A2F0-D3BE09DCEA6B}"/>
              </a:ext>
            </a:extLst>
          </p:cNvPr>
          <p:cNvGraphicFramePr>
            <a:graphicFrameLocks noGrp="1"/>
          </p:cNvGraphicFramePr>
          <p:nvPr>
            <p:extLst>
              <p:ext uri="{D42A27DB-BD31-4B8C-83A1-F6EECF244321}">
                <p14:modId xmlns:p14="http://schemas.microsoft.com/office/powerpoint/2010/main" val="1777435444"/>
              </p:ext>
            </p:extLst>
          </p:nvPr>
        </p:nvGraphicFramePr>
        <p:xfrm>
          <a:off x="4519238" y="1417007"/>
          <a:ext cx="2987498" cy="1267870"/>
        </p:xfrm>
        <a:graphic>
          <a:graphicData uri="http://schemas.openxmlformats.org/drawingml/2006/table">
            <a:tbl>
              <a:tblPr firstRow="1" bandRow="1">
                <a:effectLst/>
                <a:tableStyleId>{2D5ABB26-0587-4C30-8999-92F81FD0307C}</a:tableStyleId>
              </a:tblPr>
              <a:tblGrid>
                <a:gridCol w="273088">
                  <a:extLst>
                    <a:ext uri="{9D8B030D-6E8A-4147-A177-3AD203B41FA5}">
                      <a16:colId xmlns:a16="http://schemas.microsoft.com/office/drawing/2014/main" val="20000"/>
                    </a:ext>
                  </a:extLst>
                </a:gridCol>
                <a:gridCol w="2714410">
                  <a:extLst>
                    <a:ext uri="{9D8B030D-6E8A-4147-A177-3AD203B41FA5}">
                      <a16:colId xmlns:a16="http://schemas.microsoft.com/office/drawing/2014/main" val="20001"/>
                    </a:ext>
                  </a:extLst>
                </a:gridCol>
              </a:tblGrid>
              <a:tr h="1267870">
                <a:tc>
                  <a:txBody>
                    <a:bodyPr/>
                    <a:lstStyle/>
                    <a:p>
                      <a:pPr marL="92075" algn="ctr">
                        <a:lnSpc>
                          <a:spcPct val="100000"/>
                        </a:lnSpc>
                        <a:spcBef>
                          <a:spcPts val="300"/>
                        </a:spcBef>
                      </a:pPr>
                      <a:r>
                        <a:rPr lang="en-US" sz="700" b="1" u="none" spc="-5" dirty="0">
                          <a:solidFill>
                            <a:schemeClr val="tx1"/>
                          </a:solidFill>
                          <a:uFill>
                            <a:solidFill>
                              <a:srgbClr val="000000"/>
                            </a:solidFill>
                          </a:uFill>
                          <a:latin typeface="Arial" panose="020B0604020202020204" pitchFamily="34" charset="0"/>
                          <a:cs typeface="Arial" panose="020B0604020202020204" pitchFamily="34" charset="0"/>
                        </a:rPr>
                        <a:t>Key Updates</a:t>
                      </a:r>
                      <a:endParaRPr lang="en-US" sz="700" u="none" spc="-5" dirty="0">
                        <a:solidFill>
                          <a:schemeClr val="tx1"/>
                        </a:solidFill>
                        <a:latin typeface="Arial" panose="020B0604020202020204" pitchFamily="34" charset="0"/>
                        <a:cs typeface="Arial" panose="020B0604020202020204" pitchFamily="34" charset="0"/>
                      </a:endParaRPr>
                    </a:p>
                  </a:txBody>
                  <a:tcPr marL="0" marR="0" marT="25977" marB="0" vert="vert270" anchor="ctr">
                    <a:lnR w="12700" cap="flat" cmpd="sng" algn="ctr">
                      <a:solidFill>
                        <a:schemeClr val="bg1">
                          <a:lumMod val="75000"/>
                        </a:schemeClr>
                      </a:solidFill>
                      <a:prstDash val="solid"/>
                      <a:round/>
                      <a:headEnd type="none" w="med" len="med"/>
                      <a:tailEnd type="none" w="med" len="med"/>
                    </a:lnR>
                    <a:lnT w="12700">
                      <a:solidFill>
                        <a:srgbClr val="BEBEBE"/>
                      </a:solidFill>
                      <a:prstDash val="solid"/>
                    </a:lnT>
                    <a:lnB w="12700" cap="flat" cmpd="sng" algn="ctr">
                      <a:solidFill>
                        <a:srgbClr val="BEBEBE"/>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 b="1" i="0" u="none" strike="noStrike" kern="1200" cap="none" spc="0" normalizeH="0" baseline="0" noProof="0" dirty="0">
                          <a:ln>
                            <a:noFill/>
                          </a:ln>
                          <a:solidFill>
                            <a:schemeClr val="tx1"/>
                          </a:solidFill>
                          <a:effectLst/>
                          <a:uLnTx/>
                          <a:uFillTx/>
                          <a:latin typeface="Arial" panose="020B0604020202020204" pitchFamily="34" charset="0"/>
                          <a:ea typeface="+mn-ea"/>
                          <a:cs typeface="+mn-cs"/>
                        </a:rPr>
                        <a:t>SEOC Activation Level: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 b="1" i="0" u="none" strike="noStrike" kern="1200" cap="none" spc="0" normalizeH="0" baseline="0" noProof="0" dirty="0">
                          <a:ln>
                            <a:noFill/>
                          </a:ln>
                          <a:solidFill>
                            <a:schemeClr val="tx1"/>
                          </a:solidFill>
                          <a:effectLst/>
                          <a:uLnTx/>
                          <a:uFillTx/>
                          <a:latin typeface="Arial" panose="020B0604020202020204" pitchFamily="34" charset="0"/>
                          <a:ea typeface="+mn-ea"/>
                          <a:cs typeface="+mn-cs"/>
                        </a:rPr>
                        <a:t>COOP Activation Phase:</a:t>
                      </a:r>
                      <a:endParaRPr kumimoji="0" lang="en-US" sz="300" b="1" i="0" u="none" strike="noStrike" kern="1200" cap="none" spc="0" normalizeH="0" baseline="0" noProof="0" dirty="0">
                        <a:ln>
                          <a:noFill/>
                        </a:ln>
                        <a:solidFill>
                          <a:schemeClr val="tx1"/>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 b="1" i="0" u="none" strike="noStrike" kern="1200" cap="none" spc="0" normalizeH="0" baseline="0" noProof="0" dirty="0">
                          <a:ln>
                            <a:noFill/>
                          </a:ln>
                          <a:solidFill>
                            <a:schemeClr val="tx1"/>
                          </a:solidFill>
                          <a:effectLst/>
                          <a:uLnTx/>
                          <a:uFillTx/>
                          <a:latin typeface="Arial" panose="020B0604020202020204" pitchFamily="34" charset="0"/>
                          <a:ea typeface="+mn-ea"/>
                          <a:cs typeface="+mn-cs"/>
                        </a:rPr>
                        <a:t>State/Local Response:</a:t>
                      </a:r>
                    </a:p>
                  </a:txBody>
                  <a:tcPr marL="34636" marR="34636" marT="34636" marB="34636">
                    <a:lnL w="12700" cap="flat" cmpd="sng" algn="ctr">
                      <a:solidFill>
                        <a:schemeClr val="bg1">
                          <a:lumMod val="75000"/>
                        </a:schemeClr>
                      </a:solidFill>
                      <a:prstDash val="solid"/>
                      <a:round/>
                      <a:headEnd type="none" w="med" len="med"/>
                      <a:tailEnd type="none" w="med" len="med"/>
                    </a:lnL>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33" name="object 6">
            <a:extLst>
              <a:ext uri="{FF2B5EF4-FFF2-40B4-BE49-F238E27FC236}">
                <a16:creationId xmlns:a16="http://schemas.microsoft.com/office/drawing/2014/main" id="{883B955B-945C-47E1-888E-33ED20DBD4A9}"/>
              </a:ext>
            </a:extLst>
          </p:cNvPr>
          <p:cNvGraphicFramePr>
            <a:graphicFrameLocks noGrp="1"/>
          </p:cNvGraphicFramePr>
          <p:nvPr>
            <p:extLst>
              <p:ext uri="{D42A27DB-BD31-4B8C-83A1-F6EECF244321}">
                <p14:modId xmlns:p14="http://schemas.microsoft.com/office/powerpoint/2010/main" val="4027098159"/>
              </p:ext>
            </p:extLst>
          </p:nvPr>
        </p:nvGraphicFramePr>
        <p:xfrm>
          <a:off x="7592461" y="1413580"/>
          <a:ext cx="3553692" cy="5453417"/>
        </p:xfrm>
        <a:graphic>
          <a:graphicData uri="http://schemas.openxmlformats.org/drawingml/2006/table">
            <a:tbl>
              <a:tblPr firstRow="1" bandRow="1">
                <a:tableStyleId>{2D5ABB26-0587-4C30-8999-92F81FD0307C}</a:tableStyleId>
              </a:tblPr>
              <a:tblGrid>
                <a:gridCol w="350722">
                  <a:extLst>
                    <a:ext uri="{9D8B030D-6E8A-4147-A177-3AD203B41FA5}">
                      <a16:colId xmlns:a16="http://schemas.microsoft.com/office/drawing/2014/main" val="20000"/>
                    </a:ext>
                  </a:extLst>
                </a:gridCol>
                <a:gridCol w="152812">
                  <a:extLst>
                    <a:ext uri="{9D8B030D-6E8A-4147-A177-3AD203B41FA5}">
                      <a16:colId xmlns:a16="http://schemas.microsoft.com/office/drawing/2014/main" val="20001"/>
                    </a:ext>
                  </a:extLst>
                </a:gridCol>
                <a:gridCol w="3050158">
                  <a:extLst>
                    <a:ext uri="{9D8B030D-6E8A-4147-A177-3AD203B41FA5}">
                      <a16:colId xmlns:a16="http://schemas.microsoft.com/office/drawing/2014/main" val="1681687038"/>
                    </a:ext>
                  </a:extLst>
                </a:gridCol>
              </a:tblGrid>
              <a:tr h="166255">
                <a:tc gridSpan="3">
                  <a:txBody>
                    <a:bodyPr/>
                    <a:lstStyle/>
                    <a:p>
                      <a:pPr algn="ctr">
                        <a:lnSpc>
                          <a:spcPct val="100000"/>
                        </a:lnSpc>
                        <a:spcBef>
                          <a:spcPts val="0"/>
                        </a:spcBef>
                        <a:spcAft>
                          <a:spcPts val="0"/>
                        </a:spcAft>
                      </a:pPr>
                      <a:r>
                        <a:rPr lang="en-US" sz="1100" b="1" dirty="0">
                          <a:solidFill>
                            <a:schemeClr val="tx1"/>
                          </a:solidFill>
                          <a:latin typeface="Arial" panose="020B0604020202020204" pitchFamily="34" charset="0"/>
                          <a:cs typeface="Arial" panose="020B0604020202020204" pitchFamily="34" charset="0"/>
                        </a:rPr>
                        <a:t>Lifelines: Impacts and Actions</a:t>
                      </a:r>
                    </a:p>
                  </a:txBody>
                  <a:tcPr marL="0" marR="0" marT="0" marB="0" anchor="ctr">
                    <a:lnT w="12700">
                      <a:solidFill>
                        <a:srgbClr val="BEBEBE"/>
                      </a:solidFill>
                      <a:prstDash val="solid"/>
                    </a:lnT>
                    <a:lnB w="12700" cap="flat" cmpd="sng" algn="ctr">
                      <a:solidFill>
                        <a:schemeClr val="bg1">
                          <a:lumMod val="85000"/>
                        </a:schemeClr>
                      </a:solidFill>
                      <a:prstDash val="solid"/>
                      <a:round/>
                      <a:headEnd type="none" w="med" len="med"/>
                      <a:tailEnd type="none" w="med" len="med"/>
                    </a:lnB>
                  </a:tcPr>
                </a:tc>
                <a:tc hMerge="1">
                  <a:txBody>
                    <a:bodyPr/>
                    <a:lstStyle/>
                    <a:p>
                      <a:pPr>
                        <a:lnSpc>
                          <a:spcPts val="1825"/>
                        </a:lnSpc>
                      </a:pPr>
                      <a:endParaRPr sz="1600" dirty="0">
                        <a:latin typeface="Calibri"/>
                        <a:cs typeface="Calibri"/>
                      </a:endParaRPr>
                    </a:p>
                  </a:txBody>
                  <a:tcPr marL="0" marR="0" marT="0" marB="0">
                    <a:lnT w="12700">
                      <a:solidFill>
                        <a:srgbClr val="BEBEBE"/>
                      </a:solidFill>
                      <a:prstDash val="solid"/>
                    </a:lnT>
                    <a:lnB w="12700">
                      <a:solidFill>
                        <a:srgbClr val="BEBEBE"/>
                      </a:solidFill>
                      <a:prstDash val="solid"/>
                    </a:lnB>
                  </a:tcPr>
                </a:tc>
                <a:tc hMerge="1">
                  <a:txBody>
                    <a:bodyPr/>
                    <a:lstStyle/>
                    <a:p>
                      <a:endParaRPr lang="en-US"/>
                    </a:p>
                  </a:txBody>
                  <a:tcPr/>
                </a:tc>
                <a:extLst>
                  <a:ext uri="{0D108BD9-81ED-4DB2-BD59-A6C34878D82A}">
                    <a16:rowId xmlns:a16="http://schemas.microsoft.com/office/drawing/2014/main" val="10000"/>
                  </a:ext>
                </a:extLst>
              </a:tr>
              <a:tr h="290530">
                <a:tc rowSpan="4">
                  <a:txBody>
                    <a:bodyPr/>
                    <a:lstStyle/>
                    <a:p>
                      <a:pPr algn="ctr"/>
                      <a:r>
                        <a:rPr lang="en-US" sz="800" b="1" kern="1200" dirty="0">
                          <a:solidFill>
                            <a:schemeClr val="tx1"/>
                          </a:solidFill>
                          <a:latin typeface="Arial" panose="020B0604020202020204" pitchFamily="34" charset="0"/>
                          <a:ea typeface="+mn-ea"/>
                          <a:cs typeface="Arial" panose="020B0604020202020204" pitchFamily="34" charset="0"/>
                        </a:rPr>
                        <a:t>Energy</a:t>
                      </a:r>
                    </a:p>
                  </a:txBody>
                  <a:tcPr marL="62345" marR="62345" marT="31173" marB="31173" vert="vert270">
                    <a:lnR w="12700" cap="flat" cmpd="sng" algn="ctr">
                      <a:solidFill>
                        <a:schemeClr val="bg1">
                          <a:lumMod val="7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57150" indent="0" algn="ctr">
                        <a:buFont typeface="Arial" panose="020B0604020202020204" pitchFamily="34" charset="0"/>
                        <a:buNone/>
                      </a:pPr>
                      <a:r>
                        <a:rPr lang="en-US" sz="600" dirty="0">
                          <a:solidFill>
                            <a:schemeClr val="tx1"/>
                          </a:solidFill>
                        </a:rPr>
                        <a:t>All</a:t>
                      </a: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28600" marR="0" lvl="0" indent="-171450" algn="l" defTabSz="1341150" rtl="0" eaLnBrk="1" fontAlgn="auto" latinLnBrk="0" hangingPunct="1">
                        <a:lnSpc>
                          <a:spcPct val="100000"/>
                        </a:lnSpc>
                        <a:spcBef>
                          <a:spcPts val="0"/>
                        </a:spcBef>
                        <a:spcAft>
                          <a:spcPts val="0"/>
                        </a:spcAft>
                        <a:buClrTx/>
                        <a:buSzTx/>
                        <a:buFont typeface="Arial" panose="020B0604020202020204" pitchFamily="34" charset="0"/>
                        <a:buChar char="•"/>
                        <a:tabLst>
                          <a:tab pos="230504" algn="l"/>
                        </a:tabLst>
                        <a:defRPr/>
                      </a:pPr>
                      <a:endParaRPr lang="en-US" sz="600" kern="1200" baseline="0" dirty="0">
                        <a:solidFill>
                          <a:schemeClr val="tx1"/>
                        </a:solidFill>
                        <a:effectLst/>
                        <a:latin typeface="Arial" panose="020B0604020202020204" pitchFamily="34" charset="0"/>
                        <a:ea typeface="+mn-ea"/>
                        <a:cs typeface="Arial" panose="020B0604020202020204" pitchFamily="34" charset="0"/>
                      </a:endParaRPr>
                    </a:p>
                  </a:txBody>
                  <a:tcPr marL="0" marR="0" marT="0" marB="0">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62628169"/>
                  </a:ext>
                </a:extLst>
              </a:tr>
              <a:tr h="295687">
                <a:tc vMerge="1">
                  <a:txBody>
                    <a:bodyPr/>
                    <a:lstStyle/>
                    <a:p>
                      <a:endParaRPr lang="en-US"/>
                    </a:p>
                  </a:txBody>
                  <a:tcPr/>
                </a:tc>
                <a:tc>
                  <a:txBody>
                    <a:bodyPr/>
                    <a:lstStyle/>
                    <a:p>
                      <a:pPr algn="ctr"/>
                      <a:r>
                        <a:rPr lang="en-US" sz="600" dirty="0">
                          <a:solidFill>
                            <a:schemeClr val="tx1"/>
                          </a:solidFill>
                        </a:rPr>
                        <a:t>Coast</a:t>
                      </a:r>
                      <a:endParaRPr lang="en-US" sz="1200" dirty="0">
                        <a:solidFill>
                          <a:schemeClr val="tx1"/>
                        </a:solidFill>
                      </a:endParaRP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28600" indent="-171450">
                        <a:lnSpc>
                          <a:spcPct val="100000"/>
                        </a:lnSpc>
                        <a:spcBef>
                          <a:spcPts val="0"/>
                        </a:spcBef>
                        <a:buFont typeface="Arial" panose="020B0604020202020204" pitchFamily="34" charset="0"/>
                        <a:buChar char="•"/>
                        <a:tabLst>
                          <a:tab pos="230504" algn="l"/>
                        </a:tabLst>
                      </a:pPr>
                      <a:endParaRPr lang="en-US" sz="600" kern="1200" dirty="0">
                        <a:solidFill>
                          <a:schemeClr val="tx1"/>
                        </a:solidFill>
                        <a:effectLst/>
                        <a:latin typeface="Arial" panose="020B0604020202020204" pitchFamily="34" charset="0"/>
                        <a:ea typeface="+mn-ea"/>
                        <a:cs typeface="Arial" panose="020B0604020202020204" pitchFamily="34" charset="0"/>
                      </a:endParaRPr>
                    </a:p>
                  </a:txBody>
                  <a:tcPr marL="0" marR="0" marT="0" marB="0">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49217177"/>
                  </a:ext>
                </a:extLst>
              </a:tr>
              <a:tr h="365618">
                <a:tc vMerge="1">
                  <a:txBody>
                    <a:bodyPr/>
                    <a:lstStyle/>
                    <a:p>
                      <a:endParaRPr lang="en-US"/>
                    </a:p>
                  </a:txBody>
                  <a:tcPr>
                    <a:lnT w="12700" cap="flat" cmpd="sng" algn="ctr">
                      <a:solidFill>
                        <a:schemeClr val="bg1">
                          <a:lumMod val="85000"/>
                        </a:schemeClr>
                      </a:solidFill>
                      <a:prstDash val="solid"/>
                      <a:round/>
                      <a:headEnd type="none" w="med" len="med"/>
                      <a:tailEnd type="none" w="med" len="med"/>
                    </a:lnT>
                  </a:tcPr>
                </a:tc>
                <a:tc>
                  <a:txBody>
                    <a:bodyPr/>
                    <a:lstStyle/>
                    <a:p>
                      <a:pPr marL="57150" indent="0" algn="ctr">
                        <a:buFont typeface="Arial" panose="020B0604020202020204" pitchFamily="34" charset="0"/>
                        <a:buNone/>
                      </a:pPr>
                      <a:r>
                        <a:rPr lang="en-US" sz="600" dirty="0">
                          <a:solidFill>
                            <a:schemeClr val="tx1"/>
                          </a:solidFill>
                        </a:rPr>
                        <a:t>I-5</a:t>
                      </a: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28600" marR="0" lvl="0" indent="-165100" algn="l" defTabSz="2406650" rtl="0" eaLnBrk="1" fontAlgn="ctr" latinLnBrk="0" hangingPunct="1">
                        <a:lnSpc>
                          <a:spcPct val="100000"/>
                        </a:lnSpc>
                        <a:spcBef>
                          <a:spcPts val="0"/>
                        </a:spcBef>
                        <a:spcAft>
                          <a:spcPts val="0"/>
                        </a:spcAft>
                        <a:buClrTx/>
                        <a:buSzTx/>
                        <a:buFont typeface="Arial" panose="020B0604020202020204" pitchFamily="34" charset="0"/>
                        <a:buChar char="•"/>
                        <a:tabLst/>
                        <a:defRPr/>
                      </a:pPr>
                      <a:endParaRPr lang="en-US" sz="600" kern="1200" baseline="0" dirty="0">
                        <a:solidFill>
                          <a:schemeClr val="tx1"/>
                        </a:solidFill>
                        <a:effectLst/>
                        <a:latin typeface="Arial" panose="020B0604020202020204" pitchFamily="34" charset="0"/>
                        <a:ea typeface="+mn-ea"/>
                        <a:cs typeface="Arial" panose="020B0604020202020204" pitchFamily="34" charset="0"/>
                      </a:endParaRPr>
                    </a:p>
                  </a:txBody>
                  <a:tcPr marL="0" marR="0" marT="0" marB="0">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73859738"/>
                  </a:ext>
                </a:extLst>
              </a:tr>
              <a:tr h="313392">
                <a:tc vMerge="1">
                  <a:txBody>
                    <a:bodyPr/>
                    <a:lstStyle/>
                    <a:p>
                      <a:endParaRPr lang="en-US"/>
                    </a:p>
                  </a:txBody>
                  <a:tcPr/>
                </a:tc>
                <a:tc>
                  <a:txBody>
                    <a:bodyPr/>
                    <a:lstStyle/>
                    <a:p>
                      <a:pPr marL="57150" indent="0" algn="ctr">
                        <a:buFont typeface="Arial" panose="020B0604020202020204" pitchFamily="34" charset="0"/>
                        <a:buNone/>
                      </a:pPr>
                      <a:r>
                        <a:rPr lang="en-US" sz="600" dirty="0">
                          <a:solidFill>
                            <a:schemeClr val="tx1"/>
                          </a:solidFill>
                        </a:rPr>
                        <a:t>East</a:t>
                      </a: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28600" marR="0" lvl="0" indent="-165100" algn="l" defTabSz="1341150" rtl="0" eaLnBrk="1" fontAlgn="ctr" latinLnBrk="0" hangingPunct="1">
                        <a:lnSpc>
                          <a:spcPct val="100000"/>
                        </a:lnSpc>
                        <a:spcBef>
                          <a:spcPts val="0"/>
                        </a:spcBef>
                        <a:spcAft>
                          <a:spcPts val="0"/>
                        </a:spcAft>
                        <a:buClrTx/>
                        <a:buSzTx/>
                        <a:buFont typeface="Arial" panose="020B0604020202020204" pitchFamily="34" charset="0"/>
                        <a:buChar char="•"/>
                        <a:tabLst/>
                        <a:defRPr/>
                      </a:pPr>
                      <a:endParaRPr lang="en-US" sz="600" kern="1200" baseline="0" dirty="0">
                        <a:solidFill>
                          <a:schemeClr val="tx1"/>
                        </a:solidFill>
                        <a:effectLst/>
                        <a:latin typeface="Arial" panose="020B0604020202020204" pitchFamily="34" charset="0"/>
                        <a:ea typeface="+mn-ea"/>
                        <a:cs typeface="Arial" panose="020B0604020202020204" pitchFamily="34" charset="0"/>
                      </a:endParaRPr>
                    </a:p>
                  </a:txBody>
                  <a:tcPr marL="0" marR="0" marT="0" marB="0">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07775079"/>
                  </a:ext>
                </a:extLst>
              </a:tr>
              <a:tr h="201964">
                <a:tc rowSpan="4">
                  <a:txBody>
                    <a:bodyPr/>
                    <a:lstStyle/>
                    <a:p>
                      <a:pPr marL="0" marR="83820" lvl="0" indent="0" algn="ctr" defTabSz="1341150" rtl="0" eaLnBrk="1" fontAlgn="auto" latinLnBrk="0" hangingPunct="1">
                        <a:lnSpc>
                          <a:spcPct val="100000"/>
                        </a:lnSpc>
                        <a:spcBef>
                          <a:spcPts val="0"/>
                        </a:spcBef>
                        <a:spcAft>
                          <a:spcPts val="0"/>
                        </a:spcAft>
                        <a:buClrTx/>
                        <a:buSzTx/>
                        <a:buFontTx/>
                        <a:buNone/>
                        <a:tabLst/>
                        <a:defRPr/>
                      </a:pPr>
                      <a:r>
                        <a:rPr lang="en-US" sz="800" b="1" dirty="0">
                          <a:solidFill>
                            <a:schemeClr val="tx1"/>
                          </a:solidFill>
                          <a:latin typeface="Arial" panose="020B0604020202020204" pitchFamily="34" charset="0"/>
                          <a:cs typeface="Arial" panose="020B0604020202020204" pitchFamily="34" charset="0"/>
                        </a:rPr>
                        <a:t>Communications</a:t>
                      </a:r>
                    </a:p>
                  </a:txBody>
                  <a:tcPr marL="0" marR="0" marT="0" marB="0" vert="vert270"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tc>
                  <a:txBody>
                    <a:bodyPr/>
                    <a:lstStyle/>
                    <a:p>
                      <a:pPr algn="ctr"/>
                      <a:r>
                        <a:rPr lang="en-US" sz="600" dirty="0">
                          <a:solidFill>
                            <a:schemeClr val="tx1"/>
                          </a:solidFill>
                        </a:rPr>
                        <a:t>All</a:t>
                      </a: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223838"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600" kern="1200" dirty="0">
                          <a:solidFill>
                            <a:schemeClr val="tx1"/>
                          </a:solidFill>
                          <a:effectLst/>
                          <a:latin typeface="Arial" panose="020B0604020202020204" pitchFamily="34" charset="0"/>
                          <a:ea typeface="+mn-ea"/>
                          <a:cs typeface="Arial" panose="020B0604020202020204" pitchFamily="34" charset="0"/>
                        </a:rPr>
                        <a:t>. </a:t>
                      </a:r>
                    </a:p>
                  </a:txBody>
                  <a:tcPr marL="0" marR="0" marT="0" marB="0">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extLst>
                  <a:ext uri="{0D108BD9-81ED-4DB2-BD59-A6C34878D82A}">
                    <a16:rowId xmlns:a16="http://schemas.microsoft.com/office/drawing/2014/main" val="1312192333"/>
                  </a:ext>
                </a:extLst>
              </a:tr>
              <a:tr h="365618">
                <a:tc vMerge="1">
                  <a:txBody>
                    <a:bodyPr/>
                    <a:lstStyle/>
                    <a:p>
                      <a:endParaRPr lang="en-US"/>
                    </a:p>
                  </a:txBody>
                  <a:tcPr/>
                </a:tc>
                <a:tc>
                  <a:txBody>
                    <a:bodyPr/>
                    <a:lstStyle/>
                    <a:p>
                      <a:pPr algn="ctr"/>
                      <a:r>
                        <a:rPr lang="en-US" sz="600" dirty="0">
                          <a:solidFill>
                            <a:schemeClr val="tx1"/>
                          </a:solidFill>
                        </a:rPr>
                        <a:t>Coast</a:t>
                      </a:r>
                      <a:endParaRPr lang="en-US" sz="1200" dirty="0">
                        <a:solidFill>
                          <a:schemeClr val="tx1"/>
                        </a:solidFill>
                      </a:endParaRP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223838"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600" kern="1200" dirty="0">
                        <a:solidFill>
                          <a:schemeClr val="tx1"/>
                        </a:solidFill>
                        <a:effectLst/>
                        <a:latin typeface="Arial" panose="020B0604020202020204" pitchFamily="34" charset="0"/>
                        <a:ea typeface="+mn-ea"/>
                        <a:cs typeface="Arial" panose="020B0604020202020204" pitchFamily="34" charset="0"/>
                      </a:endParaRPr>
                    </a:p>
                  </a:txBody>
                  <a:tcPr marL="0" marR="0" marT="0" marB="0">
                    <a:lnL w="12700" cap="flat" cmpd="sng" algn="ctr">
                      <a:solidFill>
                        <a:schemeClr val="bg1">
                          <a:lumMod val="75000"/>
                        </a:schemeClr>
                      </a:solidFill>
                      <a:prstDash val="solid"/>
                      <a:round/>
                      <a:headEnd type="none" w="med" len="med"/>
                      <a:tailEnd type="none" w="med" len="med"/>
                    </a:lnL>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extLst>
                  <a:ext uri="{0D108BD9-81ED-4DB2-BD59-A6C34878D82A}">
                    <a16:rowId xmlns:a16="http://schemas.microsoft.com/office/drawing/2014/main" val="3366745511"/>
                  </a:ext>
                </a:extLst>
              </a:tr>
              <a:tr h="336867">
                <a:tc vMerge="1">
                  <a:txBody>
                    <a:bodyPr/>
                    <a:lstStyle/>
                    <a:p>
                      <a:endParaRPr lang="en-US"/>
                    </a:p>
                  </a:txBody>
                  <a:tcPr>
                    <a:lnT w="12700" cap="flat" cmpd="sng" algn="ctr">
                      <a:solidFill>
                        <a:srgbClr val="BEBEBE"/>
                      </a:solidFill>
                      <a:prstDash val="solid"/>
                      <a:round/>
                      <a:headEnd type="none" w="med" len="med"/>
                      <a:tailEnd type="none" w="med" len="med"/>
                    </a:lnT>
                  </a:tcPr>
                </a:tc>
                <a:tc>
                  <a:txBody>
                    <a:bodyPr/>
                    <a:lstStyle/>
                    <a:p>
                      <a:pPr marL="57150" indent="0" algn="ctr">
                        <a:buFont typeface="Arial" panose="020B0604020202020204" pitchFamily="34" charset="0"/>
                        <a:buNone/>
                      </a:pPr>
                      <a:r>
                        <a:rPr lang="en-US" sz="600" dirty="0">
                          <a:solidFill>
                            <a:schemeClr val="tx1"/>
                          </a:solidFill>
                        </a:rPr>
                        <a:t>I-5</a:t>
                      </a: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223838"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600" i="0" kern="1200" dirty="0">
                        <a:solidFill>
                          <a:schemeClr val="tx1"/>
                        </a:solidFill>
                        <a:effectLst/>
                        <a:latin typeface="Arial" panose="020B0604020202020204" pitchFamily="34" charset="0"/>
                        <a:ea typeface="+mn-ea"/>
                        <a:cs typeface="Arial" panose="020B0604020202020204" pitchFamily="34" charset="0"/>
                      </a:endParaRPr>
                    </a:p>
                  </a:txBody>
                  <a:tcPr marL="0" marR="0" marT="0" marB="0">
                    <a:lnL w="12700" cap="flat" cmpd="sng" algn="ctr">
                      <a:solidFill>
                        <a:schemeClr val="bg1">
                          <a:lumMod val="75000"/>
                        </a:schemeClr>
                      </a:solidFill>
                      <a:prstDash val="solid"/>
                      <a:round/>
                      <a:headEnd type="none" w="med" len="med"/>
                      <a:tailEnd type="none" w="med" len="med"/>
                    </a:lnL>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extLst>
                  <a:ext uri="{0D108BD9-81ED-4DB2-BD59-A6C34878D82A}">
                    <a16:rowId xmlns:a16="http://schemas.microsoft.com/office/drawing/2014/main" val="136514142"/>
                  </a:ext>
                </a:extLst>
              </a:tr>
              <a:tr h="333680">
                <a:tc vMerge="1">
                  <a:txBody>
                    <a:bodyPr/>
                    <a:lstStyle/>
                    <a:p>
                      <a:endParaRPr lang="en-US"/>
                    </a:p>
                  </a:txBody>
                  <a:tcPr/>
                </a:tc>
                <a:tc>
                  <a:txBody>
                    <a:bodyPr/>
                    <a:lstStyle/>
                    <a:p>
                      <a:pPr marL="57150" indent="0" algn="ctr">
                        <a:buFont typeface="Arial" panose="020B0604020202020204" pitchFamily="34" charset="0"/>
                        <a:buNone/>
                      </a:pPr>
                      <a:r>
                        <a:rPr lang="en-US" sz="600" dirty="0">
                          <a:solidFill>
                            <a:schemeClr val="tx1"/>
                          </a:solidFill>
                        </a:rPr>
                        <a:t>East</a:t>
                      </a: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230188" marR="0" lvl="0" indent="-174625" algn="l" defTabSz="134115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600" kern="1200" dirty="0">
                        <a:solidFill>
                          <a:schemeClr val="tx1"/>
                        </a:solidFill>
                        <a:effectLst/>
                        <a:latin typeface="Arial" panose="020B0604020202020204" pitchFamily="34" charset="0"/>
                        <a:ea typeface="+mn-ea"/>
                        <a:cs typeface="Arial" panose="020B0604020202020204" pitchFamily="34" charset="0"/>
                      </a:endParaRPr>
                    </a:p>
                  </a:txBody>
                  <a:tcPr marL="0" marR="0" marT="0" marB="0">
                    <a:lnL w="12700" cap="flat" cmpd="sng" algn="ctr">
                      <a:solidFill>
                        <a:schemeClr val="bg1">
                          <a:lumMod val="75000"/>
                        </a:schemeClr>
                      </a:solidFill>
                      <a:prstDash val="solid"/>
                      <a:round/>
                      <a:headEnd type="none" w="med" len="med"/>
                      <a:tailEnd type="none" w="med" len="med"/>
                    </a:lnL>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extLst>
                  <a:ext uri="{0D108BD9-81ED-4DB2-BD59-A6C34878D82A}">
                    <a16:rowId xmlns:a16="http://schemas.microsoft.com/office/drawing/2014/main" val="1918013633"/>
                  </a:ext>
                </a:extLst>
              </a:tr>
              <a:tr h="365618">
                <a:tc rowSpan="4">
                  <a:txBody>
                    <a:bodyPr/>
                    <a:lstStyle/>
                    <a:p>
                      <a:pPr marR="85090" algn="ctr">
                        <a:lnSpc>
                          <a:spcPct val="100000"/>
                        </a:lnSpc>
                        <a:spcBef>
                          <a:spcPts val="0"/>
                        </a:spcBef>
                        <a:spcAft>
                          <a:spcPts val="0"/>
                        </a:spcAft>
                      </a:pPr>
                      <a:r>
                        <a:rPr lang="en-US" sz="800" b="1" spc="-10" dirty="0">
                          <a:solidFill>
                            <a:schemeClr val="tx1"/>
                          </a:solidFill>
                          <a:latin typeface="Arial" panose="020B0604020202020204" pitchFamily="34" charset="0"/>
                          <a:cs typeface="Arial" panose="020B0604020202020204" pitchFamily="34" charset="0"/>
                        </a:rPr>
                        <a:t>T</a:t>
                      </a:r>
                      <a:r>
                        <a:rPr lang="en-US" sz="800" b="1" dirty="0">
                          <a:solidFill>
                            <a:schemeClr val="tx1"/>
                          </a:solidFill>
                          <a:latin typeface="Arial" panose="020B0604020202020204" pitchFamily="34" charset="0"/>
                          <a:cs typeface="Arial" panose="020B0604020202020204" pitchFamily="34" charset="0"/>
                        </a:rPr>
                        <a:t>ran</a:t>
                      </a:r>
                      <a:r>
                        <a:rPr lang="en-US" sz="800" b="1" spc="-10" dirty="0">
                          <a:solidFill>
                            <a:schemeClr val="tx1"/>
                          </a:solidFill>
                          <a:latin typeface="Arial" panose="020B0604020202020204" pitchFamily="34" charset="0"/>
                          <a:cs typeface="Arial" panose="020B0604020202020204" pitchFamily="34" charset="0"/>
                        </a:rPr>
                        <a:t>s</a:t>
                      </a:r>
                      <a:r>
                        <a:rPr lang="en-US" sz="800" b="1" dirty="0">
                          <a:solidFill>
                            <a:schemeClr val="tx1"/>
                          </a:solidFill>
                          <a:latin typeface="Arial" panose="020B0604020202020204" pitchFamily="34" charset="0"/>
                          <a:cs typeface="Arial" panose="020B0604020202020204" pitchFamily="34" charset="0"/>
                        </a:rPr>
                        <a:t>port</a:t>
                      </a:r>
                      <a:r>
                        <a:rPr lang="en-US" sz="800" b="1" spc="0" dirty="0">
                          <a:solidFill>
                            <a:schemeClr val="tx1"/>
                          </a:solidFill>
                          <a:latin typeface="Arial" panose="020B0604020202020204" pitchFamily="34" charset="0"/>
                          <a:cs typeface="Arial" panose="020B0604020202020204" pitchFamily="34" charset="0"/>
                        </a:rPr>
                        <a:t>a</a:t>
                      </a:r>
                      <a:r>
                        <a:rPr lang="en-US" sz="800" b="1" dirty="0">
                          <a:solidFill>
                            <a:schemeClr val="tx1"/>
                          </a:solidFill>
                          <a:latin typeface="Arial" panose="020B0604020202020204" pitchFamily="34" charset="0"/>
                          <a:cs typeface="Arial" panose="020B0604020202020204" pitchFamily="34" charset="0"/>
                        </a:rPr>
                        <a:t>tion</a:t>
                      </a:r>
                    </a:p>
                  </a:txBody>
                  <a:tcPr marL="0" marR="0" marT="0" marB="0" vert="vert270" anchor="ctr">
                    <a:lnR w="12700" cap="flat" cmpd="sng" algn="ctr">
                      <a:solidFill>
                        <a:schemeClr val="bg1">
                          <a:lumMod val="75000"/>
                        </a:schemeClr>
                      </a:solid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57150" indent="0" algn="ctr">
                        <a:buFont typeface="Arial" panose="020B0604020202020204" pitchFamily="34" charset="0"/>
                        <a:buNone/>
                      </a:pPr>
                      <a:r>
                        <a:rPr lang="en-US" sz="600" dirty="0">
                          <a:solidFill>
                            <a:schemeClr val="tx1"/>
                          </a:solidFill>
                        </a:rPr>
                        <a:t>All</a:t>
                      </a: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223838"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600" spc="-5" baseline="0" dirty="0">
                        <a:solidFill>
                          <a:schemeClr val="tx1"/>
                        </a:solidFill>
                        <a:highlight>
                          <a:srgbClr val="FF0000"/>
                        </a:highlight>
                        <a:latin typeface="Arial"/>
                        <a:ea typeface="+mn-ea"/>
                        <a:cs typeface="Arial"/>
                      </a:endParaRPr>
                    </a:p>
                  </a:txBody>
                  <a:tcPr marL="0" marR="0" marT="0" marB="0">
                    <a:lnL w="12700" cap="flat" cmpd="sng" algn="ctr">
                      <a:solidFill>
                        <a:schemeClr val="bg1">
                          <a:lumMod val="85000"/>
                        </a:schemeClr>
                      </a:solidFill>
                      <a:prstDash val="solid"/>
                      <a:round/>
                      <a:headEnd type="none" w="med" len="med"/>
                      <a:tailEnd type="none" w="med" len="med"/>
                    </a:lnL>
                    <a:lnT w="12700" cap="flat" cmpd="sng" algn="ctr">
                      <a:solidFill>
                        <a:srgbClr val="BEBEBE"/>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16873701"/>
                  </a:ext>
                </a:extLst>
              </a:tr>
              <a:tr h="457022">
                <a:tc vMerge="1">
                  <a:txBody>
                    <a:bodyPr/>
                    <a:lstStyle/>
                    <a:p>
                      <a:endParaRPr lang="en-US"/>
                    </a:p>
                  </a:txBody>
                  <a:tcPr/>
                </a:tc>
                <a:tc>
                  <a:txBody>
                    <a:bodyPr/>
                    <a:lstStyle/>
                    <a:p>
                      <a:pPr algn="ctr"/>
                      <a:r>
                        <a:rPr lang="en-US" sz="600" dirty="0">
                          <a:solidFill>
                            <a:schemeClr val="tx1"/>
                          </a:solidFill>
                        </a:rPr>
                        <a:t>FL</a:t>
                      </a:r>
                      <a:endParaRPr lang="en-US" sz="1200" dirty="0">
                        <a:solidFill>
                          <a:schemeClr val="tx1"/>
                        </a:solidFill>
                      </a:endParaRP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223838" marR="0" lvl="0" indent="-1666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600" kern="1200" dirty="0">
                        <a:solidFill>
                          <a:schemeClr val="tx1"/>
                        </a:solidFill>
                        <a:effectLst/>
                        <a:latin typeface="Arial" panose="020B0604020202020204" pitchFamily="34" charset="0"/>
                        <a:ea typeface="+mn-ea"/>
                        <a:cs typeface="Arial" panose="020B0604020202020204" pitchFamily="34" charset="0"/>
                      </a:endParaRPr>
                    </a:p>
                  </a:txBody>
                  <a:tcPr marL="0" marR="0" marT="0" marB="0">
                    <a:lnL w="12700" cap="flat" cmpd="sng" algn="ctr">
                      <a:solidFill>
                        <a:schemeClr val="bg1">
                          <a:lumMod val="7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2817038915"/>
                  </a:ext>
                </a:extLst>
              </a:tr>
              <a:tr h="365618">
                <a:tc vMerge="1">
                  <a:txBody>
                    <a:bodyPr/>
                    <a:lstStyle/>
                    <a:p>
                      <a:endParaRPr lang="en-US"/>
                    </a:p>
                  </a:txBody>
                  <a:tcPr>
                    <a:lnT w="12700" cap="flat" cmpd="sng" algn="ctr">
                      <a:solidFill>
                        <a:schemeClr val="bg1">
                          <a:lumMod val="75000"/>
                        </a:schemeClr>
                      </a:solidFill>
                      <a:prstDash val="solid"/>
                      <a:round/>
                      <a:headEnd type="none" w="med" len="med"/>
                      <a:tailEnd type="none" w="med" len="med"/>
                    </a:lnT>
                  </a:tcPr>
                </a:tc>
                <a:tc>
                  <a:txBody>
                    <a:bodyPr/>
                    <a:lstStyle/>
                    <a:p>
                      <a:pPr marL="57150" indent="0" algn="ctr">
                        <a:buFont typeface="Arial" panose="020B0604020202020204" pitchFamily="34" charset="0"/>
                        <a:buNone/>
                      </a:pPr>
                      <a:r>
                        <a:rPr lang="en-US" sz="600" dirty="0">
                          <a:solidFill>
                            <a:schemeClr val="tx1"/>
                          </a:solidFill>
                        </a:rPr>
                        <a:t>AL</a:t>
                      </a: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234950" marR="0" lvl="0" indent="-171450" algn="l" defTabSz="1341150" rtl="0" eaLnBrk="1" fontAlgn="ctr" latinLnBrk="0" hangingPunct="1">
                        <a:lnSpc>
                          <a:spcPct val="100000"/>
                        </a:lnSpc>
                        <a:spcBef>
                          <a:spcPts val="0"/>
                        </a:spcBef>
                        <a:spcAft>
                          <a:spcPts val="0"/>
                        </a:spcAft>
                        <a:buClrTx/>
                        <a:buSzTx/>
                        <a:buFont typeface="Arial" panose="020B0604020202020204" pitchFamily="34" charset="0"/>
                        <a:buChar char="•"/>
                        <a:tabLst/>
                        <a:defRPr/>
                      </a:pPr>
                      <a:endParaRPr lang="en-US" sz="600" i="0" kern="1200" dirty="0">
                        <a:solidFill>
                          <a:schemeClr val="tx1"/>
                        </a:solidFill>
                        <a:effectLst/>
                        <a:latin typeface="Arial" panose="020B0604020202020204" pitchFamily="34" charset="0"/>
                        <a:ea typeface="+mn-ea"/>
                        <a:cs typeface="Arial" panose="020B0604020202020204" pitchFamily="34" charset="0"/>
                      </a:endParaRPr>
                    </a:p>
                  </a:txBody>
                  <a:tcPr marL="0" marR="0" marT="0" marB="0">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99328894"/>
                  </a:ext>
                </a:extLst>
              </a:tr>
              <a:tr h="548426">
                <a:tc vMerge="1">
                  <a:txBody>
                    <a:bodyPr/>
                    <a:lstStyle/>
                    <a:p>
                      <a:endParaRPr lang="en-US"/>
                    </a:p>
                  </a:txBody>
                  <a:tcPr/>
                </a:tc>
                <a:tc>
                  <a:txBody>
                    <a:bodyPr/>
                    <a:lstStyle/>
                    <a:p>
                      <a:pPr marL="57150" indent="0" algn="ctr">
                        <a:buFont typeface="Arial" panose="020B0604020202020204" pitchFamily="34" charset="0"/>
                        <a:buNone/>
                      </a:pPr>
                      <a:r>
                        <a:rPr lang="en-US" sz="600" dirty="0">
                          <a:solidFill>
                            <a:schemeClr val="tx1"/>
                          </a:solidFill>
                        </a:rPr>
                        <a:t>GA</a:t>
                      </a: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228600" marR="0" lvl="0" indent="-171450" algn="l" defTabSz="134115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600" kern="1200" dirty="0">
                        <a:solidFill>
                          <a:schemeClr val="tx1"/>
                        </a:solidFill>
                        <a:effectLst/>
                        <a:latin typeface="Arial" panose="020B0604020202020204" pitchFamily="34" charset="0"/>
                        <a:ea typeface="+mn-ea"/>
                        <a:cs typeface="Arial" panose="020B0604020202020204" pitchFamily="34" charset="0"/>
                      </a:endParaRPr>
                    </a:p>
                  </a:txBody>
                  <a:tcPr marL="0" marR="0" marT="0" marB="0">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36448527"/>
                  </a:ext>
                </a:extLst>
              </a:tr>
              <a:tr h="365618">
                <a:tc rowSpan="3">
                  <a:txBody>
                    <a:bodyPr/>
                    <a:lstStyle/>
                    <a:p>
                      <a:pPr marL="0" marR="85090" lvl="0" indent="0" algn="ctr" defTabSz="1341150" rtl="0" eaLnBrk="1" fontAlgn="auto" latinLnBrk="0" hangingPunct="1">
                        <a:lnSpc>
                          <a:spcPct val="100000"/>
                        </a:lnSpc>
                        <a:spcBef>
                          <a:spcPts val="0"/>
                        </a:spcBef>
                        <a:spcAft>
                          <a:spcPts val="0"/>
                        </a:spcAft>
                        <a:buClrTx/>
                        <a:buSzTx/>
                        <a:buFontTx/>
                        <a:buNone/>
                        <a:tabLst/>
                        <a:defRPr/>
                      </a:pPr>
                      <a:r>
                        <a:rPr lang="en-US" sz="800" b="1" spc="-5" dirty="0">
                          <a:solidFill>
                            <a:schemeClr val="tx1"/>
                          </a:solidFill>
                          <a:latin typeface="Arial" panose="020B0604020202020204" pitchFamily="34" charset="0"/>
                          <a:cs typeface="Arial" panose="020B0604020202020204" pitchFamily="34" charset="0"/>
                        </a:rPr>
                        <a:t>Hazardous Waste</a:t>
                      </a:r>
                      <a:endParaRPr lang="en-US" sz="800" b="1" dirty="0">
                        <a:solidFill>
                          <a:schemeClr val="tx1"/>
                        </a:solidFill>
                        <a:latin typeface="Arial" panose="020B0604020202020204" pitchFamily="34" charset="0"/>
                        <a:cs typeface="Arial" panose="020B0604020202020204" pitchFamily="34" charset="0"/>
                      </a:endParaRPr>
                    </a:p>
                  </a:txBody>
                  <a:tcPr marL="62345" marR="62345" marT="0" marB="0" vert="vert27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57150" indent="0" algn="ctr">
                        <a:buFont typeface="Arial" panose="020B0604020202020204" pitchFamily="34" charset="0"/>
                        <a:buNone/>
                      </a:pPr>
                      <a:r>
                        <a:rPr lang="en-US" sz="600" dirty="0">
                          <a:solidFill>
                            <a:schemeClr val="tx1"/>
                          </a:solidFill>
                        </a:rPr>
                        <a:t>FL</a:t>
                      </a: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228600" marR="0" lvl="0" indent="-171450" algn="l" defTabSz="1341150" rtl="0" eaLnBrk="1" fontAlgn="auto" latinLnBrk="0" hangingPunct="1">
                        <a:lnSpc>
                          <a:spcPct val="100000"/>
                        </a:lnSpc>
                        <a:spcBef>
                          <a:spcPts val="0"/>
                        </a:spcBef>
                        <a:spcAft>
                          <a:spcPts val="0"/>
                        </a:spcAft>
                        <a:buClrTx/>
                        <a:buSzTx/>
                        <a:buFont typeface="Arial" panose="020B0604020202020204" pitchFamily="34" charset="0"/>
                        <a:buChar char="•"/>
                        <a:tabLst>
                          <a:tab pos="236220" algn="l"/>
                        </a:tabLst>
                        <a:defRPr/>
                      </a:pPr>
                      <a:endParaRPr lang="en-US" sz="600" spc="-5" dirty="0">
                        <a:solidFill>
                          <a:schemeClr val="tx1"/>
                        </a:solidFill>
                        <a:latin typeface="Arial"/>
                        <a:ea typeface="+mn-ea"/>
                        <a:cs typeface="Arial"/>
                      </a:endParaRPr>
                    </a:p>
                  </a:txBody>
                  <a:tcPr marL="0" marR="0" marT="0" marB="0">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50101100"/>
                  </a:ext>
                </a:extLst>
              </a:tr>
              <a:tr h="274214">
                <a:tc vMerge="1">
                  <a:txBody>
                    <a:bodyPr/>
                    <a:lstStyle/>
                    <a:p>
                      <a:pPr marL="0" marR="85090" lvl="0" indent="0" algn="ctr" defTabSz="1341150" rtl="0" eaLnBrk="1" fontAlgn="auto" latinLnBrk="0" hangingPunct="1">
                        <a:lnSpc>
                          <a:spcPct val="100000"/>
                        </a:lnSpc>
                        <a:spcBef>
                          <a:spcPts val="0"/>
                        </a:spcBef>
                        <a:spcAft>
                          <a:spcPts val="0"/>
                        </a:spcAft>
                        <a:buClrTx/>
                        <a:buSzTx/>
                        <a:buFontTx/>
                        <a:buNone/>
                        <a:tabLst/>
                        <a:defRPr/>
                      </a:pPr>
                      <a:endParaRPr lang="en-US" sz="1200" b="1" dirty="0">
                        <a:solidFill>
                          <a:schemeClr val="tx1"/>
                        </a:solidFill>
                        <a:latin typeface="Arial" panose="020B0604020202020204" pitchFamily="34" charset="0"/>
                        <a:cs typeface="Arial" panose="020B0604020202020204" pitchFamily="34" charset="0"/>
                      </a:endParaRPr>
                    </a:p>
                  </a:txBody>
                  <a:tcPr marT="0" marB="0" vert="vert27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57150" indent="0" algn="ctr">
                        <a:buFont typeface="Arial" panose="020B0604020202020204" pitchFamily="34" charset="0"/>
                        <a:buNone/>
                      </a:pPr>
                      <a:r>
                        <a:rPr lang="en-US" sz="600" dirty="0">
                          <a:solidFill>
                            <a:schemeClr val="tx1"/>
                          </a:solidFill>
                        </a:rPr>
                        <a:t>AL</a:t>
                      </a: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228600" marR="0" lvl="0" indent="-171450" algn="l" defTabSz="1341150" rtl="0" eaLnBrk="1" fontAlgn="auto" latinLnBrk="0" hangingPunct="1">
                        <a:lnSpc>
                          <a:spcPct val="100000"/>
                        </a:lnSpc>
                        <a:spcBef>
                          <a:spcPts val="0"/>
                        </a:spcBef>
                        <a:spcAft>
                          <a:spcPts val="0"/>
                        </a:spcAft>
                        <a:buClrTx/>
                        <a:buSzTx/>
                        <a:buFont typeface="Arial" panose="020B0604020202020204" pitchFamily="34" charset="0"/>
                        <a:buChar char="•"/>
                        <a:tabLst>
                          <a:tab pos="236220" algn="l"/>
                        </a:tabLst>
                        <a:defRPr/>
                      </a:pPr>
                      <a:endParaRPr lang="en-US" sz="600" spc="-5" dirty="0">
                        <a:solidFill>
                          <a:schemeClr val="tx1"/>
                        </a:solidFill>
                        <a:latin typeface="Arial"/>
                        <a:ea typeface="+mn-ea"/>
                        <a:cs typeface="Arial"/>
                      </a:endParaRPr>
                    </a:p>
                  </a:txBody>
                  <a:tcPr marL="0" marR="0" marT="0" marB="0">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742235729"/>
                  </a:ext>
                </a:extLst>
              </a:tr>
              <a:tr h="405905">
                <a:tc vMerge="1">
                  <a:txBody>
                    <a:bodyPr/>
                    <a:lstStyle/>
                    <a:p>
                      <a:pPr marL="0" marR="85090" lvl="0" indent="0" algn="ctr" defTabSz="1341150" rtl="0" eaLnBrk="1" fontAlgn="auto" latinLnBrk="0" hangingPunct="1">
                        <a:lnSpc>
                          <a:spcPct val="100000"/>
                        </a:lnSpc>
                        <a:spcBef>
                          <a:spcPts val="0"/>
                        </a:spcBef>
                        <a:spcAft>
                          <a:spcPts val="0"/>
                        </a:spcAft>
                        <a:buClrTx/>
                        <a:buSzTx/>
                        <a:buFontTx/>
                        <a:buNone/>
                        <a:tabLst/>
                        <a:defRPr/>
                      </a:pPr>
                      <a:endParaRPr lang="en-US" sz="1200" b="1" dirty="0">
                        <a:solidFill>
                          <a:schemeClr val="tx1"/>
                        </a:solidFill>
                        <a:latin typeface="Arial" panose="020B0604020202020204" pitchFamily="34" charset="0"/>
                        <a:cs typeface="Arial" panose="020B0604020202020204" pitchFamily="34" charset="0"/>
                      </a:endParaRPr>
                    </a:p>
                  </a:txBody>
                  <a:tcPr marT="0" marB="0" vert="vert27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57150" indent="0" algn="ctr">
                        <a:buFont typeface="Arial" panose="020B0604020202020204" pitchFamily="34" charset="0"/>
                        <a:buNone/>
                      </a:pPr>
                      <a:r>
                        <a:rPr lang="en-US" sz="600" dirty="0">
                          <a:solidFill>
                            <a:schemeClr val="tx1"/>
                          </a:solidFill>
                        </a:rPr>
                        <a:t>GA</a:t>
                      </a:r>
                    </a:p>
                  </a:txBody>
                  <a:tcPr marL="0" marR="0" marT="0" marB="0" vert="vert27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228600" marR="0" lvl="0" indent="-171450" algn="l" defTabSz="1341150" rtl="0" eaLnBrk="1" fontAlgn="auto" latinLnBrk="0" hangingPunct="1">
                        <a:lnSpc>
                          <a:spcPct val="100000"/>
                        </a:lnSpc>
                        <a:spcBef>
                          <a:spcPts val="0"/>
                        </a:spcBef>
                        <a:spcAft>
                          <a:spcPts val="0"/>
                        </a:spcAft>
                        <a:buClrTx/>
                        <a:buSzTx/>
                        <a:buFont typeface="Arial" panose="020B0604020202020204" pitchFamily="34" charset="0"/>
                        <a:buChar char="•"/>
                        <a:tabLst>
                          <a:tab pos="236220" algn="l"/>
                        </a:tabLst>
                        <a:defRPr/>
                      </a:pPr>
                      <a:endParaRPr lang="en-US" sz="600" spc="-5" dirty="0">
                        <a:solidFill>
                          <a:schemeClr val="tx1"/>
                        </a:solidFill>
                        <a:latin typeface="Arial"/>
                        <a:ea typeface="+mn-ea"/>
                        <a:cs typeface="Arial"/>
                      </a:endParaRPr>
                    </a:p>
                    <a:p>
                      <a:pPr marL="228600" marR="0" lvl="0" indent="-171450" algn="l" defTabSz="1341150" rtl="0" eaLnBrk="1" fontAlgn="auto" latinLnBrk="0" hangingPunct="1">
                        <a:lnSpc>
                          <a:spcPct val="100000"/>
                        </a:lnSpc>
                        <a:spcBef>
                          <a:spcPts val="0"/>
                        </a:spcBef>
                        <a:spcAft>
                          <a:spcPts val="0"/>
                        </a:spcAft>
                        <a:buClrTx/>
                        <a:buSzTx/>
                        <a:buFont typeface="Arial" panose="020B0604020202020204" pitchFamily="34" charset="0"/>
                        <a:buChar char="•"/>
                        <a:tabLst>
                          <a:tab pos="236220" algn="l"/>
                        </a:tabLst>
                        <a:defRPr/>
                      </a:pPr>
                      <a:endParaRPr lang="en-US" sz="600" spc="-5" dirty="0">
                        <a:solidFill>
                          <a:schemeClr val="tx1"/>
                        </a:solidFill>
                        <a:latin typeface="Arial"/>
                        <a:ea typeface="+mn-ea"/>
                        <a:cs typeface="Arial"/>
                      </a:endParaRPr>
                    </a:p>
                  </a:txBody>
                  <a:tcPr marL="0" marR="0" marT="0" marB="0">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010918324"/>
                  </a:ext>
                </a:extLst>
              </a:tr>
            </a:tbl>
          </a:graphicData>
        </a:graphic>
      </p:graphicFrame>
      <p:sp>
        <p:nvSpPr>
          <p:cNvPr id="93" name="Rectangle 92" hidden="1">
            <a:extLst>
              <a:ext uri="{FF2B5EF4-FFF2-40B4-BE49-F238E27FC236}">
                <a16:creationId xmlns:a16="http://schemas.microsoft.com/office/drawing/2014/main" id="{3D1E135F-0E78-4943-A11C-A031EFD628A9}"/>
              </a:ext>
              <a:ext uri="{C183D7F6-B498-43B3-948B-1728B52AA6E4}">
                <adec:decorative xmlns:adec="http://schemas.microsoft.com/office/drawing/2017/decorative" val="1"/>
              </a:ext>
            </a:extLst>
          </p:cNvPr>
          <p:cNvSpPr/>
          <p:nvPr/>
        </p:nvSpPr>
        <p:spPr>
          <a:xfrm>
            <a:off x="947475" y="905438"/>
            <a:ext cx="10216748" cy="1076582"/>
          </a:xfrm>
          <a:prstGeom prst="rect">
            <a:avLst/>
          </a:prstGeom>
        </p:spPr>
        <p:txBody>
          <a:bodyPr wrap="square">
            <a:noAutofit/>
          </a:bodyPr>
          <a:lstStyle/>
          <a:p>
            <a:endParaRPr lang="en-US" sz="614" dirty="0">
              <a:latin typeface="Arial" panose="020B0604020202020204" pitchFamily="34" charset="0"/>
            </a:endParaRPr>
          </a:p>
        </p:txBody>
      </p:sp>
      <p:pic>
        <p:nvPicPr>
          <p:cNvPr id="15" name="Picture 14">
            <a:extLst>
              <a:ext uri="{FF2B5EF4-FFF2-40B4-BE49-F238E27FC236}">
                <a16:creationId xmlns:a16="http://schemas.microsoft.com/office/drawing/2014/main" id="{AD81E6B0-5FF8-350C-DE21-7214CD5FC3C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70220" y="31309"/>
            <a:ext cx="464325" cy="468839"/>
          </a:xfrm>
          <a:prstGeom prst="rect">
            <a:avLst/>
          </a:prstGeom>
          <a:noFill/>
        </p:spPr>
      </p:pic>
    </p:spTree>
    <p:extLst>
      <p:ext uri="{BB962C8B-B14F-4D97-AF65-F5344CB8AC3E}">
        <p14:creationId xmlns:p14="http://schemas.microsoft.com/office/powerpoint/2010/main" val="10120350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D15D1616C2DC541955F50566A76B42B" ma:contentTypeVersion="1109" ma:contentTypeDescription="Create a new document." ma:contentTypeScope="" ma:versionID="10a1a7a4ea3045b4c3e2283de285a4c0">
  <xsd:schema xmlns:xsd="http://www.w3.org/2001/XMLSchema" xmlns:xs="http://www.w3.org/2001/XMLSchema" xmlns:p="http://schemas.microsoft.com/office/2006/metadata/properties" xmlns:ns1="http://schemas.microsoft.com/sharepoint/v3" xmlns:ns2="f5fb8e20-718c-40db-aae0-0fa88f5c23a5" xmlns:ns3="750fd33a-352a-4b33-8f3f-f9e130319171" targetNamespace="http://schemas.microsoft.com/office/2006/metadata/properties" ma:root="true" ma:fieldsID="3898326e3d6ba734261ef70b8f8176e0" ns1:_="" ns2:_="" ns3:_="">
    <xsd:import namespace="http://schemas.microsoft.com/sharepoint/v3"/>
    <xsd:import namespace="f5fb8e20-718c-40db-aae0-0fa88f5c23a5"/>
    <xsd:import namespace="750fd33a-352a-4b33-8f3f-f9e130319171"/>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AutoKeyPoints" minOccurs="0"/>
                <xsd:element ref="ns3:MediaServiceKeyPoints" minOccurs="0"/>
                <xsd:element ref="ns2:SharedWithUsers" minOccurs="0"/>
                <xsd:element ref="ns2:SharedWithDetail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1:_ip_UnifiedCompliancePolicyProperties" minOccurs="0"/>
                <xsd:element ref="ns1:_ip_UnifiedCompliancePolicyUIActio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3" nillable="true" ma:displayName="Unified Compliance Policy Properties" ma:hidden="true" ma:internalName="_ip_UnifiedCompliancePolicyProperties">
      <xsd:simpleType>
        <xsd:restriction base="dms:Note"/>
      </xsd:simpleType>
    </xsd:element>
    <xsd:element name="_ip_UnifiedCompliancePolicyUIAction" ma:index="24"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5fb8e20-718c-40db-aae0-0fa88f5c23a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50fd33a-352a-4b33-8f3f-f9e13031917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DateTaken" ma:index="21" nillable="true" ma:displayName="MediaServiceDateTaken" ma:hidden="true" ma:internalName="MediaServiceDateTaken" ma:readOnly="true">
      <xsd:simpleType>
        <xsd:restriction base="dms:Text"/>
      </xsd:simpleType>
    </xsd:element>
    <xsd:element name="MediaLengthInSeconds" ma:index="22" nillable="true" ma:displayName="Length (seconds)" ma:internalName="MediaLengthInSeconds" ma:readOnly="true">
      <xsd:simpleType>
        <xsd:restriction base="dms:Unknown"/>
      </xsd:simpleType>
    </xsd:element>
    <xsd:element name="MediaServiceLocation" ma:index="25"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_dlc_DocId xmlns="f5fb8e20-718c-40db-aae0-0fa88f5c23a5">7HJ6J476QSUK-316572300-2634</_dlc_DocId>
    <_dlc_DocIdUrl xmlns="f5fb8e20-718c-40db-aae0-0fa88f5c23a5">
      <Url>https://stateofwa.sharepoint.com/sites/mil-emergencymanagement/Prep/pal/_layouts/15/DocIdRedir.aspx?ID=7HJ6J476QSUK-316572300-2634</Url>
      <Description>7HJ6J476QSUK-316572300-2634</Description>
    </_dlc_DocIdUrl>
  </documentManagement>
</p:properties>
</file>

<file path=customXml/itemProps1.xml><?xml version="1.0" encoding="utf-8"?>
<ds:datastoreItem xmlns:ds="http://schemas.openxmlformats.org/officeDocument/2006/customXml" ds:itemID="{DC7400CA-7887-4231-A31E-D742778346F7}"/>
</file>

<file path=customXml/itemProps2.xml><?xml version="1.0" encoding="utf-8"?>
<ds:datastoreItem xmlns:ds="http://schemas.openxmlformats.org/officeDocument/2006/customXml" ds:itemID="{6F7D1E73-FE00-487C-BD45-AB73B5DBAB51}"/>
</file>

<file path=customXml/itemProps3.xml><?xml version="1.0" encoding="utf-8"?>
<ds:datastoreItem xmlns:ds="http://schemas.openxmlformats.org/officeDocument/2006/customXml" ds:itemID="{55CF3390-6ABA-4814-9D26-4316FEC9F086}"/>
</file>

<file path=customXml/itemProps4.xml><?xml version="1.0" encoding="utf-8"?>
<ds:datastoreItem xmlns:ds="http://schemas.openxmlformats.org/officeDocument/2006/customXml" ds:itemID="{53476F44-CF66-48D9-83E4-1703442C9194}"/>
</file>

<file path=docProps/app.xml><?xml version="1.0" encoding="utf-8"?>
<Properties xmlns="http://schemas.openxmlformats.org/officeDocument/2006/extended-properties" xmlns:vt="http://schemas.openxmlformats.org/officeDocument/2006/docPropsVTypes">
  <TotalTime>153</TotalTime>
  <Words>1328</Words>
  <Application>Microsoft Office PowerPoint</Application>
  <PresentationFormat>Widescreen</PresentationFormat>
  <Paragraphs>157</Paragraphs>
  <Slides>3</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Catastrophic Incident Annex  Cascadia Rising 2022</vt:lpstr>
      <vt:lpstr>Slide 1</vt:lpstr>
      <vt:lpstr>Slide 1</vt:lpstr>
    </vt:vector>
  </TitlesOfParts>
  <Manager>Shane Moore</Manager>
  <Company>Washington Emergency Management Division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CIA_Appendix_2-2_CL-SLB</dc:title>
  <dc:subject>Catastrophic Incident Annex</dc:subject>
  <dc:creator>Moore, Shane (MIL)</dc:creator>
  <cp:lastModifiedBy>Shane Moore</cp:lastModifiedBy>
  <cp:revision>5</cp:revision>
  <dcterms:created xsi:type="dcterms:W3CDTF">2022-05-25T22:13:49Z</dcterms:created>
  <dcterms:modified xsi:type="dcterms:W3CDTF">2022-06-01T20:55:40Z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0x010100DD15D1616C2DC541955F50566A76B42B</vt:lpwstr>
  </property>
  <property fmtid="{D5CDD505-2E9C-101B-9397-08002B2CF9AE}" pid="3" name="_dlc_DocIdItemGuid">
    <vt:lpwstr>1475e640-9a62-4440-980e-2910455a17e0</vt:lpwstr>
  </property>
</Properties>
</file>