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58" r:id="rId5"/>
    <p:sldId id="266" r:id="rId6"/>
    <p:sldId id="267" r:id="rId7"/>
    <p:sldId id="259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E06C46-CB52-47AB-9CD2-ABB98BE84FEE}" v="10" dt="2021-05-06T22:15:41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banje, Kiana (MIL)" userId="c58bb0bd-8a15-45be-a6a0-b18c3ac473e2" providerId="ADAL" clId="{E0E06C46-CB52-47AB-9CD2-ABB98BE84FEE}"/>
    <pc:docChg chg="custSel modSld">
      <pc:chgData name="Kabanje, Kiana (MIL)" userId="c58bb0bd-8a15-45be-a6a0-b18c3ac473e2" providerId="ADAL" clId="{E0E06C46-CB52-47AB-9CD2-ABB98BE84FEE}" dt="2021-05-06T22:15:30.657" v="148"/>
      <pc:docMkLst>
        <pc:docMk/>
      </pc:docMkLst>
      <pc:sldChg chg="modSp mod">
        <pc:chgData name="Kabanje, Kiana (MIL)" userId="c58bb0bd-8a15-45be-a6a0-b18c3ac473e2" providerId="ADAL" clId="{E0E06C46-CB52-47AB-9CD2-ABB98BE84FEE}" dt="2021-05-06T22:15:30.657" v="148"/>
        <pc:sldMkLst>
          <pc:docMk/>
          <pc:sldMk cId="1085431678" sldId="259"/>
        </pc:sldMkLst>
        <pc:spChg chg="mod">
          <ac:chgData name="Kabanje, Kiana (MIL)" userId="c58bb0bd-8a15-45be-a6a0-b18c3ac473e2" providerId="ADAL" clId="{E0E06C46-CB52-47AB-9CD2-ABB98BE84FEE}" dt="2021-05-06T22:15:30.657" v="148"/>
          <ac:spMkLst>
            <pc:docMk/>
            <pc:sldMk cId="1085431678" sldId="259"/>
            <ac:spMk id="3" creationId="{ECE905D2-BFD0-46FA-8569-8B0EF6CE5A67}"/>
          </ac:spMkLst>
        </pc:spChg>
      </pc:sldChg>
      <pc:sldChg chg="modSp mod">
        <pc:chgData name="Kabanje, Kiana (MIL)" userId="c58bb0bd-8a15-45be-a6a0-b18c3ac473e2" providerId="ADAL" clId="{E0E06C46-CB52-47AB-9CD2-ABB98BE84FEE}" dt="2021-05-06T22:15:00.830" v="116" actId="1076"/>
        <pc:sldMkLst>
          <pc:docMk/>
          <pc:sldMk cId="171048108" sldId="267"/>
        </pc:sldMkLst>
        <pc:spChg chg="mod">
          <ac:chgData name="Kabanje, Kiana (MIL)" userId="c58bb0bd-8a15-45be-a6a0-b18c3ac473e2" providerId="ADAL" clId="{E0E06C46-CB52-47AB-9CD2-ABB98BE84FEE}" dt="2021-05-06T22:15:00.830" v="116" actId="1076"/>
          <ac:spMkLst>
            <pc:docMk/>
            <pc:sldMk cId="171048108" sldId="267"/>
            <ac:spMk id="2" creationId="{DDFDC854-57AC-4275-99DD-68A55992868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38FE-D439-4B74-B6DE-4ABAAEDBE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3F7E9-D3AD-443F-8425-B2D857A89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DB5DD-EE78-4A62-8EEF-3C8CA178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AFB3-9746-4617-8E82-4267A085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E7ECE-E7FC-4227-8571-415046E7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63DC-DC2F-42C3-9B15-DDC6D8A9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89454-E3B4-4479-BC05-573A0C078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CF76E-CAA8-4E26-9567-0B573452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6047E-A723-498E-9BA8-651010AF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72D57-7B39-4D24-BFEE-001AD483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9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84D2D-6BAD-4A61-8E27-310132A0E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EF998-0632-4477-A92B-B42C3D9CC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C9A4F-8A81-4C4D-B492-1464BC96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0FD23-7561-4D6E-9974-A40B4DA1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7F0F-B260-4128-A031-484A2EF9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6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A0AD8-3E13-4B62-80FB-C083063C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15B3C-523C-4F45-8885-67B391C3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8673-ECC4-4E19-B488-6DC01E17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3E6CC-B1ED-4623-9A09-A8ED308B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994A9-D95F-406F-8D9B-ECE0C6ED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7FAF-61F0-42F4-A7AD-E8B62DC5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338B0-46E3-42F7-B9D5-959191461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9410-E12E-430B-83B0-0AEA6E5A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9AFE6-44BE-411E-B222-66832AB3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9B948-AA30-4AF4-A2C6-640290F4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3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E429-71CB-40C3-BBF8-67724FF9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BC0E3-8C56-465B-931E-5D0BB1309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A35C0-B58D-4CB9-B74A-1B0EF7616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381B5-FFF0-44FD-81A3-9CD37E87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F5184-7F8B-4D2E-9D81-0CEB811C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25384-A7D2-4501-8DE7-EC2A07AF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2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52A8-276E-4C56-AD76-1D9DD770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A2912-94BE-49B8-9002-05FD77F83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A1127-BBDE-45DA-B85A-9499825D8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06ED4-1844-448B-BC8C-BACD29025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F840B-F655-4C83-A742-D68C9A649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DEC49-1279-4544-961D-1B612CC8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CC89F-8614-4587-8D42-68B14E39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B5DB7-12A8-4D25-9A1E-2E5FFFB7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6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05EE-93AE-4FD0-B49B-96F73A99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1C33B-9068-447F-9A8D-4F5E922E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30948-0AC8-435C-9527-F32CF0F3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02915-2D26-4C89-903E-A6D62FEB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51576-BAF6-4A75-A646-B4B1A5264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A23C5-BD1A-4419-BA44-273C05AB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B8FFF-9531-44E6-8EF3-C71C8228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3331-68D0-42B7-997B-2CBFC98A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DA71-184F-4249-A265-F532DE191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0D3C8-C9DB-461D-B8A0-0C2434083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FC258-EE1E-4C08-8FC9-EF097F98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5295A-5E78-4106-95B1-D62D3692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98480-A8B2-4059-8114-25C5D552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2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740C-4AD3-4FAD-B1E4-E5027B6F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A43A9-E917-4119-B758-D3C26BB52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F3893-0ED5-4891-8939-5605BDCBB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2D503-51AE-41B1-BC59-E01D1425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4ACD0-6D9D-4891-BE05-6892858F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59966-0727-4E2B-85A3-AF23821F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106F5-DE75-4701-B304-3A734526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165BC-8866-4DCB-B7D6-94C7C3D22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7A581-52AC-476C-86B1-E0AD0A580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49070-9540-4601-AFF8-991CA3F67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6197D-E8AC-4AF2-BE03-7355BC913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4.sv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447D2ACE-C782-4B06-8440-BBDFCE9AC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7536" y="5567760"/>
            <a:ext cx="9490464" cy="857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39BA7-1FD5-4FAC-B391-A2BC66B7F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41633"/>
            <a:ext cx="8813074" cy="771614"/>
          </a:xfrm>
        </p:spPr>
        <p:txBody>
          <a:bodyPr>
            <a:normAutofit fontScale="90000"/>
          </a:bodyPr>
          <a:lstStyle/>
          <a:p>
            <a:r>
              <a:rPr lang="en-US" dirty="0"/>
              <a:t>Drop, Cover, and Hold On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662" y="0"/>
            <a:ext cx="3215681" cy="20195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8055106-46B4-4DF6-AD47-0AE076B362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86199" y="1035621"/>
            <a:ext cx="4419601" cy="439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6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B80E2-8DC8-4121-B003-59F889AA7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863" y="2343442"/>
            <a:ext cx="6526491" cy="922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Conquering the instinct to run</a:t>
            </a:r>
            <a:endParaRPr lang="en-US" sz="4000" dirty="0">
              <a:solidFill>
                <a:schemeClr val="accent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441812-55E5-4778-B168-E068620952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2715" y="69120"/>
            <a:ext cx="10456588" cy="20253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E5F36E-470E-4023-866C-15C0C7D8315A}"/>
              </a:ext>
            </a:extLst>
          </p:cNvPr>
          <p:cNvSpPr txBox="1"/>
          <p:nvPr/>
        </p:nvSpPr>
        <p:spPr>
          <a:xfrm>
            <a:off x="1234911" y="3279937"/>
            <a:ext cx="99075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 learn to counter the human tendency to run by </a:t>
            </a:r>
            <a:r>
              <a:rPr lang="en-US" sz="2400" b="1" dirty="0"/>
              <a:t>practicing</a:t>
            </a:r>
            <a:r>
              <a:rPr lang="en-US" sz="2400" dirty="0"/>
              <a:t> doing the safe thing.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Studies show that people tend to be hurt by falling objects, not collapsing structures.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Facades of buildings or glass from windows can be falling and injure those running out during an event.</a:t>
            </a:r>
          </a:p>
        </p:txBody>
      </p:sp>
    </p:spTree>
    <p:extLst>
      <p:ext uri="{BB962C8B-B14F-4D97-AF65-F5344CB8AC3E}">
        <p14:creationId xmlns:p14="http://schemas.microsoft.com/office/powerpoint/2010/main" val="110289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0ABC3A-37B8-4FAD-B67F-01D37F7EE4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2715" y="69120"/>
            <a:ext cx="10456588" cy="2025340"/>
          </a:xfrm>
          <a:prstGeom prst="rect">
            <a:avLst/>
          </a:prstGeom>
        </p:spPr>
      </p:pic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742F3605-12F4-458C-A1FE-476641338D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584" y="2153326"/>
            <a:ext cx="6096000" cy="20085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40D9DE-A246-41D0-9678-5125EDB6956A}"/>
              </a:ext>
            </a:extLst>
          </p:cNvPr>
          <p:cNvSpPr txBox="1"/>
          <p:nvPr/>
        </p:nvSpPr>
        <p:spPr>
          <a:xfrm>
            <a:off x="424207" y="1776560"/>
            <a:ext cx="552300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DROP – </a:t>
            </a:r>
            <a:r>
              <a:rPr lang="en-US" dirty="0"/>
              <a:t>Where you are, onto your hands and knees.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COVER –</a:t>
            </a:r>
            <a:r>
              <a:rPr lang="en-US" sz="2800" b="1" dirty="0"/>
              <a:t> </a:t>
            </a:r>
            <a:r>
              <a:rPr lang="en-US" dirty="0"/>
              <a:t>Your head and neck with one arm and hand. If a sturdy table or desk is nearby, crawl underneath it for shelter. (If no shelter is nearby, crawl next to an interior wall away from windows. Stay on your knees; bend over to protect vital organs).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55635B-3E46-4BCF-A19F-11085C10B88F}"/>
              </a:ext>
            </a:extLst>
          </p:cNvPr>
          <p:cNvSpPr txBox="1"/>
          <p:nvPr/>
        </p:nvSpPr>
        <p:spPr>
          <a:xfrm>
            <a:off x="275420" y="4176076"/>
            <a:ext cx="1191658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HOLD ON – </a:t>
            </a:r>
            <a:r>
              <a:rPr lang="en-US" dirty="0"/>
              <a:t>Until shaking stops. (Under shelter: hold on to it with one hand; be ready to move with your shelter if it shifts. No shelter: hold on to your head and neck with both arms and hands.) Drop, cover, hold on is the national standard for earthquake safety in our country.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8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C25016C4-A568-4E24-BE2D-AEE247731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>
            <a:off x="7852528" y="1734997"/>
            <a:ext cx="4033235" cy="2686173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880F4F-8A79-4AFB-9560-E14AA7064AC3}"/>
              </a:ext>
            </a:extLst>
          </p:cNvPr>
          <p:cNvSpPr txBox="1"/>
          <p:nvPr/>
        </p:nvSpPr>
        <p:spPr>
          <a:xfrm>
            <a:off x="9420699" y="1819748"/>
            <a:ext cx="1259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TIP: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F03B2B-F8C1-4113-B1F7-B098B69BAB47}"/>
              </a:ext>
            </a:extLst>
          </p:cNvPr>
          <p:cNvSpPr txBox="1"/>
          <p:nvPr/>
        </p:nvSpPr>
        <p:spPr>
          <a:xfrm>
            <a:off x="599724" y="1734998"/>
            <a:ext cx="7937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F054AF-76C0-4820-80F7-154ED7FBB9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22715" y="69120"/>
            <a:ext cx="7376955" cy="1428845"/>
          </a:xfrm>
          <a:prstGeom prst="rect">
            <a:avLst/>
          </a:prstGeom>
        </p:spPr>
      </p:pic>
      <p:pic>
        <p:nvPicPr>
          <p:cNvPr id="10" name="image84.jpeg">
            <a:extLst>
              <a:ext uri="{FF2B5EF4-FFF2-40B4-BE49-F238E27FC236}">
                <a16:creationId xmlns:a16="http://schemas.microsoft.com/office/drawing/2014/main" id="{69D1A9D9-C1F7-4907-925A-FE72F2464765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0834" y="2292604"/>
            <a:ext cx="6483406" cy="227279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DF27A2-3BA5-43BD-9D5F-2E08A8ECD649}"/>
              </a:ext>
            </a:extLst>
          </p:cNvPr>
          <p:cNvSpPr txBox="1"/>
          <p:nvPr/>
        </p:nvSpPr>
        <p:spPr>
          <a:xfrm>
            <a:off x="8711526" y="2612386"/>
            <a:ext cx="3149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Visit </a:t>
            </a:r>
            <a:r>
              <a:rPr lang="en-US" sz="2000" b="1" dirty="0"/>
              <a:t>dropcoverholdon.org </a:t>
            </a:r>
            <a:r>
              <a:rPr lang="en-US" sz="2000" dirty="0"/>
              <a:t>to find advice for persons with access or functional needs. </a:t>
            </a:r>
          </a:p>
        </p:txBody>
      </p:sp>
    </p:spTree>
    <p:extLst>
      <p:ext uri="{BB962C8B-B14F-4D97-AF65-F5344CB8AC3E}">
        <p14:creationId xmlns:p14="http://schemas.microsoft.com/office/powerpoint/2010/main" val="83752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F03B2B-F8C1-4113-B1F7-B098B69BAB47}"/>
              </a:ext>
            </a:extLst>
          </p:cNvPr>
          <p:cNvSpPr txBox="1"/>
          <p:nvPr/>
        </p:nvSpPr>
        <p:spPr>
          <a:xfrm>
            <a:off x="744716" y="1580547"/>
            <a:ext cx="11331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37D2D5-85CE-4B15-A511-61E4FE145F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2715" y="69120"/>
            <a:ext cx="7376955" cy="142884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D708DC0-7D78-4259-8F68-04433F32625D}"/>
              </a:ext>
            </a:extLst>
          </p:cNvPr>
          <p:cNvSpPr txBox="1"/>
          <p:nvPr/>
        </p:nvSpPr>
        <p:spPr>
          <a:xfrm>
            <a:off x="901701" y="1505578"/>
            <a:ext cx="5722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If driving: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052F6F-51F6-4225-9304-44C44E449249}"/>
              </a:ext>
            </a:extLst>
          </p:cNvPr>
          <p:cNvSpPr txBox="1"/>
          <p:nvPr/>
        </p:nvSpPr>
        <p:spPr>
          <a:xfrm>
            <a:off x="6705600" y="3784737"/>
            <a:ext cx="5071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Near the coast: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974F1-3D78-47D1-9082-D70702750024}"/>
              </a:ext>
            </a:extLst>
          </p:cNvPr>
          <p:cNvSpPr txBox="1"/>
          <p:nvPr/>
        </p:nvSpPr>
        <p:spPr>
          <a:xfrm>
            <a:off x="788709" y="2396742"/>
            <a:ext cx="53072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Pull over to the side of the road, stop, and set the parking brake.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Avoid overpasses, bridges, power lines, signs and other hazards.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Stay inside the vehicle until the shaking stops, then proceed carefully by avoiding fallen debris, cracked or shifted payment and emergency vehicles.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a power line falls on the car, stay inside until a trained person removes the wire.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55E328-E7DF-4D7F-AB32-CD090B3B03ED}"/>
              </a:ext>
            </a:extLst>
          </p:cNvPr>
          <p:cNvSpPr txBox="1"/>
          <p:nvPr/>
        </p:nvSpPr>
        <p:spPr>
          <a:xfrm>
            <a:off x="6705600" y="4645019"/>
            <a:ext cx="4498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GROUND SHAKES...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HEAR A SIREN...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OCEAN RECEDES FROM THE SHORELINE...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TAKE YOUR PREPARED GRAB AND GO KIT,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IMMEDIATELY - HEAD FOR HIGH GROUND!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442435E-178C-4F18-9C74-7FBE40CE8D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 flipH="1">
            <a:off x="7414049" y="387089"/>
            <a:ext cx="4033235" cy="30419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6C14166-1BB3-4ACF-BE80-79C12ACE21F9}"/>
              </a:ext>
            </a:extLst>
          </p:cNvPr>
          <p:cNvSpPr txBox="1"/>
          <p:nvPr/>
        </p:nvSpPr>
        <p:spPr>
          <a:xfrm>
            <a:off x="9071987" y="370731"/>
            <a:ext cx="1259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TIP: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12BC65-8487-4D12-94DD-C873983ADD00}"/>
              </a:ext>
            </a:extLst>
          </p:cNvPr>
          <p:cNvSpPr txBox="1"/>
          <p:nvPr/>
        </p:nvSpPr>
        <p:spPr>
          <a:xfrm>
            <a:off x="8011035" y="1007794"/>
            <a:ext cx="34027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steps to take after an earthquake: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Check yourself for injuries.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Check the people around you for injuries.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Check your environment. Is it safe for you to stay where you are? </a:t>
            </a:r>
          </a:p>
        </p:txBody>
      </p:sp>
    </p:spTree>
    <p:extLst>
      <p:ext uri="{BB962C8B-B14F-4D97-AF65-F5344CB8AC3E}">
        <p14:creationId xmlns:p14="http://schemas.microsoft.com/office/powerpoint/2010/main" val="354060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6951EA-FF65-4691-8812-0B45308308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2715" y="69120"/>
            <a:ext cx="7376955" cy="142884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C282C21C-7382-4DCE-A330-2D8E6A9DD1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2819" y="2354044"/>
            <a:ext cx="4515461" cy="327495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144C36E5-C873-4DAD-8167-31141E2E6D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63862" y="3013126"/>
            <a:ext cx="5392156" cy="23771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FDC854-57AC-4275-99DD-68A55992868B}"/>
              </a:ext>
            </a:extLst>
          </p:cNvPr>
          <p:cNvSpPr txBox="1"/>
          <p:nvPr/>
        </p:nvSpPr>
        <p:spPr>
          <a:xfrm>
            <a:off x="582819" y="1446313"/>
            <a:ext cx="107644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What If There’s No Cover?</a:t>
            </a:r>
          </a:p>
          <a:p>
            <a:pPr algn="ctr"/>
            <a:r>
              <a:rPr lang="en-US" sz="2800" dirty="0"/>
              <a:t>Drop, Cover, and Hold On BETWEEN OR BESIDE something sturdy.</a:t>
            </a:r>
          </a:p>
        </p:txBody>
      </p:sp>
    </p:spTree>
    <p:extLst>
      <p:ext uri="{BB962C8B-B14F-4D97-AF65-F5344CB8AC3E}">
        <p14:creationId xmlns:p14="http://schemas.microsoft.com/office/powerpoint/2010/main" val="17104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E905D2-BFD0-46FA-8569-8B0EF6CE5A67}"/>
              </a:ext>
            </a:extLst>
          </p:cNvPr>
          <p:cNvSpPr/>
          <p:nvPr/>
        </p:nvSpPr>
        <p:spPr>
          <a:xfrm>
            <a:off x="167641" y="1320730"/>
            <a:ext cx="5938519" cy="3416320"/>
          </a:xfrm>
          <a:prstGeom prst="rect">
            <a:avLst/>
          </a:prstGeom>
          <a:ln w="381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Use the Web  </a:t>
            </a:r>
          </a:p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shakeout.org/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washington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dropcoverholdon.org</a:t>
            </a:r>
          </a:p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mil.wa.gov/shakeout</a:t>
            </a:r>
          </a:p>
          <a:p>
            <a:endParaRPr lang="en-US" sz="3600" dirty="0">
              <a:solidFill>
                <a:schemeClr val="accent1"/>
              </a:solidFill>
            </a:endParaRPr>
          </a:p>
          <a:p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904933-DB9C-4340-AF8E-6706D20BAFDF}"/>
              </a:ext>
            </a:extLst>
          </p:cNvPr>
          <p:cNvSpPr txBox="1"/>
          <p:nvPr/>
        </p:nvSpPr>
        <p:spPr>
          <a:xfrm>
            <a:off x="6363971" y="1320730"/>
            <a:ext cx="5660388" cy="2800767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Local Resources</a:t>
            </a:r>
          </a:p>
          <a:p>
            <a:r>
              <a:rPr lang="en-US" sz="2800" dirty="0"/>
              <a:t>Contact local and state emergency management offices for more information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A34E57-C29E-416B-87A9-E436EFB355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2715" y="69120"/>
            <a:ext cx="7376955" cy="142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4316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3e8cd78e-3d8e-4fa2-942f-e94c9165f64e"/>
</p:tagLst>
</file>

<file path=ppt/theme/theme1.xml><?xml version="1.0" encoding="utf-8"?>
<a:theme xmlns:a="http://schemas.openxmlformats.org/drawingml/2006/main" name="Office Theme">
  <a:themeElements>
    <a:clrScheme name="PIY">
      <a:dk1>
        <a:srgbClr val="3A2A24"/>
      </a:dk1>
      <a:lt1>
        <a:srgbClr val="FFF8D7"/>
      </a:lt1>
      <a:dk2>
        <a:srgbClr val="29353A"/>
      </a:dk2>
      <a:lt2>
        <a:srgbClr val="AFD8DB"/>
      </a:lt2>
      <a:accent1>
        <a:srgbClr val="02466B"/>
      </a:accent1>
      <a:accent2>
        <a:srgbClr val="0060A2"/>
      </a:accent2>
      <a:accent3>
        <a:srgbClr val="067E9C"/>
      </a:accent3>
      <a:accent4>
        <a:srgbClr val="DC5E26"/>
      </a:accent4>
      <a:accent5>
        <a:srgbClr val="F89A2C"/>
      </a:accent5>
      <a:accent6>
        <a:srgbClr val="35B57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413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Drop, Cover, and Hold 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Kabanje, Kiana (MIL)</dc:creator>
  <cp:lastModifiedBy>Kabanje, Kiana (MIL)</cp:lastModifiedBy>
  <cp:revision>19</cp:revision>
  <dcterms:created xsi:type="dcterms:W3CDTF">2020-11-16T18:09:18Z</dcterms:created>
  <dcterms:modified xsi:type="dcterms:W3CDTF">2021-05-06T22:15:41Z</dcterms:modified>
</cp:coreProperties>
</file>