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8" r:id="rId4"/>
    <p:sldId id="258" r:id="rId5"/>
    <p:sldId id="266" r:id="rId6"/>
    <p:sldId id="267" r:id="rId7"/>
    <p:sldId id="259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E06C46-CB52-47AB-9CD2-ABB98BE84FEE}" v="10" dt="2021-05-06T22:15:41.5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E0E06C46-CB52-47AB-9CD2-ABB98BE84FEE}"/>
    <pc:docChg chg="custSel modSld">
      <pc:chgData name="Kabanje, Kiana (MIL)" userId="c58bb0bd-8a15-45be-a6a0-b18c3ac473e2" providerId="ADAL" clId="{E0E06C46-CB52-47AB-9CD2-ABB98BE84FEE}" dt="2021-05-06T22:15:30.657" v="148"/>
      <pc:docMkLst>
        <pc:docMk/>
      </pc:docMkLst>
      <pc:sldChg chg="modSp mod">
        <pc:chgData name="Kabanje, Kiana (MIL)" userId="c58bb0bd-8a15-45be-a6a0-b18c3ac473e2" providerId="ADAL" clId="{E0E06C46-CB52-47AB-9CD2-ABB98BE84FEE}" dt="2021-05-06T22:15:30.657" v="148"/>
        <pc:sldMkLst>
          <pc:docMk/>
          <pc:sldMk cId="1085431678" sldId="259"/>
        </pc:sldMkLst>
        <pc:spChg chg="mod">
          <ac:chgData name="Kabanje, Kiana (MIL)" userId="c58bb0bd-8a15-45be-a6a0-b18c3ac473e2" providerId="ADAL" clId="{E0E06C46-CB52-47AB-9CD2-ABB98BE84FEE}" dt="2021-05-06T22:15:30.657" v="148"/>
          <ac:spMkLst>
            <pc:docMk/>
            <pc:sldMk cId="1085431678" sldId="259"/>
            <ac:spMk id="3" creationId="{ECE905D2-BFD0-46FA-8569-8B0EF6CE5A67}"/>
          </ac:spMkLst>
        </pc:spChg>
      </pc:sldChg>
      <pc:sldChg chg="modSp mod">
        <pc:chgData name="Kabanje, Kiana (MIL)" userId="c58bb0bd-8a15-45be-a6a0-b18c3ac473e2" providerId="ADAL" clId="{E0E06C46-CB52-47AB-9CD2-ABB98BE84FEE}" dt="2021-05-06T22:15:00.830" v="116" actId="1076"/>
        <pc:sldMkLst>
          <pc:docMk/>
          <pc:sldMk cId="171048108" sldId="267"/>
        </pc:sldMkLst>
        <pc:spChg chg="mod">
          <ac:chgData name="Kabanje, Kiana (MIL)" userId="c58bb0bd-8a15-45be-a6a0-b18c3ac473e2" providerId="ADAL" clId="{E0E06C46-CB52-47AB-9CD2-ABB98BE84FEE}" dt="2021-05-06T22:15:00.830" v="116" actId="1076"/>
          <ac:spMkLst>
            <pc:docMk/>
            <pc:sldMk cId="171048108" sldId="267"/>
            <ac:spMk id="2" creationId="{DDFDC854-57AC-4275-99DD-68A5599286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4.sv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13074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Drop, Cover, and Hold On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8055106-46B4-4DF6-AD47-0AE076B362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86199" y="1035621"/>
            <a:ext cx="4419601" cy="439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63" y="2343442"/>
            <a:ext cx="6526491" cy="92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Conquering the instinct to run</a:t>
            </a: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441812-55E5-4778-B168-E068620952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715" y="69120"/>
            <a:ext cx="10456588" cy="2025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E5F36E-470E-4023-866C-15C0C7D8315A}"/>
              </a:ext>
            </a:extLst>
          </p:cNvPr>
          <p:cNvSpPr txBox="1"/>
          <p:nvPr/>
        </p:nvSpPr>
        <p:spPr>
          <a:xfrm>
            <a:off x="1234911" y="3279937"/>
            <a:ext cx="99075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learn to counter the human tendency to run by </a:t>
            </a:r>
            <a:r>
              <a:rPr lang="en-US" sz="2400" b="1" dirty="0"/>
              <a:t>practicing</a:t>
            </a:r>
            <a:r>
              <a:rPr lang="en-US" sz="2400" dirty="0"/>
              <a:t> doing the safe thing.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Studies show that people tend to be hurt by falling objects, not collapsing structures.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Facades of buildings or glass from windows can be falling and injure those running out during an event.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0ABC3A-37B8-4FAD-B67F-01D37F7EE4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715" y="69120"/>
            <a:ext cx="10456588" cy="2025340"/>
          </a:xfrm>
          <a:prstGeom prst="rect">
            <a:avLst/>
          </a:prstGeom>
        </p:spPr>
      </p:pic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742F3605-12F4-458C-A1FE-476641338D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584" y="2153326"/>
            <a:ext cx="6096000" cy="20085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740D9DE-A246-41D0-9678-5125EDB6956A}"/>
              </a:ext>
            </a:extLst>
          </p:cNvPr>
          <p:cNvSpPr txBox="1"/>
          <p:nvPr/>
        </p:nvSpPr>
        <p:spPr>
          <a:xfrm>
            <a:off x="424207" y="1776560"/>
            <a:ext cx="552300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DROP – </a:t>
            </a:r>
            <a:r>
              <a:rPr lang="en-US" dirty="0"/>
              <a:t>Where you are, onto your hands and knees.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COVER –</a:t>
            </a:r>
            <a:r>
              <a:rPr lang="en-US" sz="2800" b="1" dirty="0"/>
              <a:t> </a:t>
            </a:r>
            <a:r>
              <a:rPr lang="en-US" dirty="0"/>
              <a:t>Your head and neck with one arm and hand. If a sturdy table or desk is nearby, crawl underneath it for shelter. (If no shelter is nearby, crawl next to an interior wall away from windows. Stay on your knees; bend over to protect vital organs).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5635B-3E46-4BCF-A19F-11085C10B88F}"/>
              </a:ext>
            </a:extLst>
          </p:cNvPr>
          <p:cNvSpPr txBox="1"/>
          <p:nvPr/>
        </p:nvSpPr>
        <p:spPr>
          <a:xfrm>
            <a:off x="275420" y="4176076"/>
            <a:ext cx="1191658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HOLD ON – </a:t>
            </a:r>
            <a:r>
              <a:rPr lang="en-US" dirty="0"/>
              <a:t>Until shaking stops. (Under shelter: hold on to it with one hand; be ready to move with your shelter if it shifts. No shelter: hold on to your head and neck with both arms and hands.) Drop, cover, hold on is the national standard for earthquake safety in our country.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7852528" y="1734997"/>
            <a:ext cx="4033235" cy="2686173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420699" y="1819748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99724" y="1734998"/>
            <a:ext cx="7937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F054AF-76C0-4820-80F7-154ED7FBB9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22715" y="69120"/>
            <a:ext cx="7376955" cy="1428845"/>
          </a:xfrm>
          <a:prstGeom prst="rect">
            <a:avLst/>
          </a:prstGeom>
        </p:spPr>
      </p:pic>
      <p:pic>
        <p:nvPicPr>
          <p:cNvPr id="10" name="image84.jpeg">
            <a:extLst>
              <a:ext uri="{FF2B5EF4-FFF2-40B4-BE49-F238E27FC236}">
                <a16:creationId xmlns:a16="http://schemas.microsoft.com/office/drawing/2014/main" id="{69D1A9D9-C1F7-4907-925A-FE72F2464765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0834" y="2292604"/>
            <a:ext cx="6483406" cy="22727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DF27A2-3BA5-43BD-9D5F-2E08A8ECD649}"/>
              </a:ext>
            </a:extLst>
          </p:cNvPr>
          <p:cNvSpPr txBox="1"/>
          <p:nvPr/>
        </p:nvSpPr>
        <p:spPr>
          <a:xfrm>
            <a:off x="8711526" y="2612386"/>
            <a:ext cx="31496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Visit </a:t>
            </a:r>
            <a:r>
              <a:rPr lang="en-US" sz="2000" b="1" dirty="0"/>
              <a:t>dropcoverholdon.org </a:t>
            </a:r>
            <a:r>
              <a:rPr lang="en-US" sz="2000" dirty="0"/>
              <a:t>to find advice for persons with access or functional needs. 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744716" y="1580547"/>
            <a:ext cx="11331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37D2D5-85CE-4B15-A511-61E4FE145F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715" y="69120"/>
            <a:ext cx="7376955" cy="14288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708DC0-7D78-4259-8F68-04433F32625D}"/>
              </a:ext>
            </a:extLst>
          </p:cNvPr>
          <p:cNvSpPr txBox="1"/>
          <p:nvPr/>
        </p:nvSpPr>
        <p:spPr>
          <a:xfrm>
            <a:off x="901701" y="1505578"/>
            <a:ext cx="5722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If driving: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052F6F-51F6-4225-9304-44C44E449249}"/>
              </a:ext>
            </a:extLst>
          </p:cNvPr>
          <p:cNvSpPr txBox="1"/>
          <p:nvPr/>
        </p:nvSpPr>
        <p:spPr>
          <a:xfrm>
            <a:off x="6705600" y="3784737"/>
            <a:ext cx="5071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Near the coast: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7974F1-3D78-47D1-9082-D70702750024}"/>
              </a:ext>
            </a:extLst>
          </p:cNvPr>
          <p:cNvSpPr txBox="1"/>
          <p:nvPr/>
        </p:nvSpPr>
        <p:spPr>
          <a:xfrm>
            <a:off x="788709" y="2396742"/>
            <a:ext cx="53072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Pull over to the side of the road, stop, and set the parking brake.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Avoid overpasses, bridges, power lines, signs and other hazards.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Stay inside the vehicle until the shaking stops, then proceed carefully by avoiding fallen debris, cracked or shifted payment and emergency vehicles.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a power line falls on the car, stay inside until a trained person removes the wire.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55E328-E7DF-4D7F-AB32-CD090B3B03ED}"/>
              </a:ext>
            </a:extLst>
          </p:cNvPr>
          <p:cNvSpPr txBox="1"/>
          <p:nvPr/>
        </p:nvSpPr>
        <p:spPr>
          <a:xfrm>
            <a:off x="6705600" y="4645019"/>
            <a:ext cx="4498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 GROUND SHAKES...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HEAR A SIREN...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 OCEAN RECEDES FROM THE SHORELINE...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TAKE YOUR PREPARED GRAB AND GO KIT,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IMMEDIATELY - HEAD FOR HIGH GROUND!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442435E-178C-4F18-9C74-7FBE40CE8D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 flipH="1">
            <a:off x="7414049" y="387089"/>
            <a:ext cx="4033235" cy="30419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14166-1BB3-4ACF-BE80-79C12ACE21F9}"/>
              </a:ext>
            </a:extLst>
          </p:cNvPr>
          <p:cNvSpPr txBox="1"/>
          <p:nvPr/>
        </p:nvSpPr>
        <p:spPr>
          <a:xfrm>
            <a:off x="9071987" y="370731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12BC65-8487-4D12-94DD-C873983ADD00}"/>
              </a:ext>
            </a:extLst>
          </p:cNvPr>
          <p:cNvSpPr txBox="1"/>
          <p:nvPr/>
        </p:nvSpPr>
        <p:spPr>
          <a:xfrm>
            <a:off x="8011035" y="1007794"/>
            <a:ext cx="3402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Three steps to take after an earthquake: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yourself for injuries.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people around you for injuries.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your environment. Is it safe for you to stay where you are? 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6951EA-FF65-4691-8812-0B4530830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715" y="69120"/>
            <a:ext cx="7376955" cy="1428845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C282C21C-7382-4DCE-A330-2D8E6A9DD1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2819" y="2354044"/>
            <a:ext cx="4515461" cy="327495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44C36E5-C873-4DAD-8167-31141E2E6D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63862" y="3013126"/>
            <a:ext cx="5392156" cy="23771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FDC854-57AC-4275-99DD-68A55992868B}"/>
              </a:ext>
            </a:extLst>
          </p:cNvPr>
          <p:cNvSpPr txBox="1"/>
          <p:nvPr/>
        </p:nvSpPr>
        <p:spPr>
          <a:xfrm>
            <a:off x="582819" y="1446313"/>
            <a:ext cx="1076445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What If There’s No Cover?</a:t>
            </a:r>
          </a:p>
          <a:p>
            <a:pPr algn="ctr"/>
            <a:r>
              <a:rPr lang="en-US" sz="2800" dirty="0"/>
              <a:t>Drop, Cover, and Hold On BETWEEN OR BESIDE something sturdy.</a:t>
            </a:r>
          </a:p>
        </p:txBody>
      </p:sp>
    </p:spTree>
    <p:extLst>
      <p:ext uri="{BB962C8B-B14F-4D97-AF65-F5344CB8AC3E}">
        <p14:creationId xmlns:p14="http://schemas.microsoft.com/office/powerpoint/2010/main" val="17104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CE905D2-BFD0-46FA-8569-8B0EF6CE5A67}"/>
              </a:ext>
            </a:extLst>
          </p:cNvPr>
          <p:cNvSpPr/>
          <p:nvPr/>
        </p:nvSpPr>
        <p:spPr>
          <a:xfrm>
            <a:off x="167641" y="1320730"/>
            <a:ext cx="5938519" cy="3416320"/>
          </a:xfrm>
          <a:prstGeom prst="rect">
            <a:avLst/>
          </a:prstGeom>
          <a:ln w="381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Use the Web  </a:t>
            </a:r>
          </a:p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shakeout.org/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</a:rPr>
              <a:t>washington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dropcoverholdon.org</a:t>
            </a:r>
          </a:p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mil.wa.gov/shakeout</a:t>
            </a:r>
          </a:p>
          <a:p>
            <a:endParaRPr lang="en-US" sz="3600" dirty="0">
              <a:solidFill>
                <a:schemeClr val="accent1"/>
              </a:solidFill>
            </a:endParaRPr>
          </a:p>
          <a:p>
            <a:endParaRPr lang="en-US" sz="3600" dirty="0">
              <a:solidFill>
                <a:schemeClr val="accent1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904933-DB9C-4340-AF8E-6706D20BAFDF}"/>
              </a:ext>
            </a:extLst>
          </p:cNvPr>
          <p:cNvSpPr txBox="1"/>
          <p:nvPr/>
        </p:nvSpPr>
        <p:spPr>
          <a:xfrm>
            <a:off x="6363971" y="1320730"/>
            <a:ext cx="5660388" cy="28007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Local Resources</a:t>
            </a:r>
          </a:p>
          <a:p>
            <a:r>
              <a:rPr lang="en-US" sz="2800" dirty="0"/>
              <a:t>Contact local and state emergency management offices for more information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A34E57-C29E-416B-87A9-E436EFB355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715" y="69120"/>
            <a:ext cx="7376955" cy="142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3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3e8cd78e-3d8e-4fa2-942f-e94c9165f64e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413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Drop, Cover, and Hold 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19</cp:revision>
  <dcterms:created xsi:type="dcterms:W3CDTF">2020-11-16T18:09:18Z</dcterms:created>
  <dcterms:modified xsi:type="dcterms:W3CDTF">2021-05-06T22:15:41Z</dcterms:modified>
</cp:coreProperties>
</file>