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  <p:sldMasterId id="2147483698" r:id="rId6"/>
  </p:sldMasterIdLst>
  <p:notesMasterIdLst>
    <p:notesMasterId r:id="rId17"/>
  </p:notesMasterIdLst>
  <p:handoutMasterIdLst>
    <p:handoutMasterId r:id="rId18"/>
  </p:handoutMasterIdLst>
  <p:sldIdLst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cheloe, Tirzah (MIL)" initials="KT(" lastIdx="1" clrIdx="0">
    <p:extLst>
      <p:ext uri="{19B8F6BF-5375-455C-9EA6-DF929625EA0E}">
        <p15:presenceInfo xmlns:p15="http://schemas.microsoft.com/office/powerpoint/2012/main" userId="Kincheloe, Tirzah (MI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4"/>
    <a:srgbClr val="A8C1D4"/>
    <a:srgbClr val="5D8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39" autoAdjust="0"/>
    <p:restoredTop sz="94207" autoAdjust="0"/>
  </p:normalViewPr>
  <p:slideViewPr>
    <p:cSldViewPr snapToGrid="0">
      <p:cViewPr varScale="1">
        <p:scale>
          <a:sx n="86" d="100"/>
          <a:sy n="86" d="100"/>
        </p:scale>
        <p:origin x="122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3E330D-CC29-41FF-81B9-CBF84678F6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47022-2754-425E-B76C-DFB5B78178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6333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01D4D7B2-17C7-4598-98D4-A1B2196EF86D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3FD6F-898C-4C64-9963-C77A626FC7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EF87A-E0E6-4E53-9C63-F3F511AB5F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5D668092-E6B5-4C4E-B708-5B59C88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63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F2DCE0EE-CB9A-4C7E-99BF-E23174DA4E51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7"/>
            <a:ext cx="5615940" cy="3664209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6CC64AF2-A3CB-45D5-8C07-C0DA2726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95814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67550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058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295400"/>
            <a:ext cx="7886700" cy="622301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42592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3908809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8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56425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27908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67300" y="28035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28650" y="2120900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5067300" y="2086719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694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08100"/>
            <a:ext cx="2949178" cy="99695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08100"/>
            <a:ext cx="4629150" cy="45529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0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4850" y="2209800"/>
            <a:ext cx="3009900" cy="39497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154216" y="2030314"/>
            <a:ext cx="2949178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4216" y="2843212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17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628650" y="2857500"/>
            <a:ext cx="3524250" cy="330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013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628650" y="2857500"/>
            <a:ext cx="3524250" cy="34988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3398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0537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295400"/>
            <a:ext cx="7886700" cy="622301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7701"/>
            <a:ext cx="7886700" cy="42592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3908809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6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56425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27908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67300" y="2803525"/>
            <a:ext cx="3448050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28650" y="2120900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5067300" y="2086719"/>
            <a:ext cx="3448050" cy="50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184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08100"/>
            <a:ext cx="2949178" cy="99695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08100"/>
            <a:ext cx="4629150" cy="45529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9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4850" y="2209800"/>
            <a:ext cx="3009900" cy="39497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154216" y="2030314"/>
            <a:ext cx="2949178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4216" y="2843212"/>
            <a:ext cx="2949178" cy="33162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60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algn="ctr" defTabSz="685800">
              <a:defRPr/>
            </a:pPr>
            <a:r>
              <a:rPr lang="en-US" sz="900" kern="0">
                <a:solidFill>
                  <a:schemeClr val="tx1">
                    <a:tint val="75000"/>
                  </a:schemeClr>
                </a:solidFill>
              </a:rPr>
              <a:t>POC: First &amp; Last Name; Phone XXX-XXXX; Version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628650" y="2857500"/>
            <a:ext cx="3524250" cy="330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7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628650" y="2857500"/>
            <a:ext cx="3524250" cy="34988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2008883"/>
            <a:ext cx="3524250" cy="71764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Click to edit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10075" y="2074764"/>
            <a:ext cx="4105275" cy="40847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35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018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95814" cy="365125"/>
          </a:xfrm>
          <a:prstGeom prst="rect">
            <a:avLst/>
          </a:prstGeom>
        </p:spPr>
        <p:txBody>
          <a:bodyPr/>
          <a:lstStyle/>
          <a:p>
            <a:pPr defTabSz="685800">
              <a:defRPr/>
            </a:pPr>
            <a:r>
              <a:rPr lang="en-US" sz="1350" kern="0">
                <a:solidFill>
                  <a:sysClr val="windowText" lastClr="000000"/>
                </a:solidFill>
              </a:rPr>
              <a:t>POC: First &amp; Last Name; Phone XXX-XXXX; Version 1.0</a:t>
            </a:r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67550" y="6492875"/>
            <a:ext cx="2057400" cy="365125"/>
          </a:xfrm>
        </p:spPr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70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37570"/>
            <a:ext cx="7886700" cy="4239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65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38285" cy="1005419"/>
            <a:chOff x="7620" y="17384"/>
            <a:chExt cx="12184380" cy="122678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7620" y="17384"/>
              <a:ext cx="12184380" cy="109062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19671" y="145267"/>
              <a:ext cx="8037797" cy="7135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EMERGENCY MANAGEMENT DIVISION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“A disaster ready and resilient Washington State”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" y="918452"/>
              <a:ext cx="12184380" cy="12990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3" y="1115622"/>
              <a:ext cx="12180569" cy="128551"/>
            </a:xfrm>
            <a:prstGeom prst="rect">
              <a:avLst/>
            </a:prstGeom>
            <a:solidFill>
              <a:srgbClr val="A8C1D4"/>
            </a:solidFill>
            <a:ln>
              <a:solidFill>
                <a:srgbClr val="A8C1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8583"/>
            <a:ext cx="1004427" cy="98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7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3" r:id="rId3"/>
    <p:sldLayoutId id="2147483692" r:id="rId4"/>
    <p:sldLayoutId id="2147483694" r:id="rId5"/>
    <p:sldLayoutId id="2147483695" r:id="rId6"/>
    <p:sldLayoutId id="2147483696" r:id="rId7"/>
    <p:sldLayoutId id="2147483697" r:id="rId8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A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56602"/>
            <a:ext cx="7886700" cy="621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37570"/>
            <a:ext cx="7886700" cy="4239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65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C4F7C31F-338B-4F06-B2F6-A8598BBF55E6}" type="slidenum">
              <a:rPr lang="en-US" kern="0" smtClean="0"/>
              <a:pPr defTabSz="685800">
                <a:defRPr/>
              </a:pPr>
              <a:t>‹#›</a:t>
            </a:fld>
            <a:endParaRPr lang="en-US" kern="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38285" cy="1005419"/>
            <a:chOff x="7620" y="17384"/>
            <a:chExt cx="12184380" cy="122678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7620" y="17384"/>
              <a:ext cx="12184380" cy="109062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19671" y="145267"/>
              <a:ext cx="8037797" cy="7135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EMERGENCY MANAGEMENT DIVISION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“A disaster ready and resilient Washington State”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" y="918452"/>
              <a:ext cx="12184380" cy="12990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3" y="1115622"/>
              <a:ext cx="12180569" cy="128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8583"/>
            <a:ext cx="1004427" cy="98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2729" y="1819275"/>
            <a:ext cx="8431305" cy="167044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Mid-Term Planning Meeting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REP Dress Rehearsal Exercise – 01/01/01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REP Evaluated Exercise – 01/01/01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4365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As of: 01 MAY 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86D0D4-EB2A-4526-B77A-12516714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r>
              <a:rPr lang="en-US" sz="1350" kern="0" dirty="0">
                <a:solidFill>
                  <a:sysClr val="windowText" lastClr="000000"/>
                </a:solidFill>
              </a:rPr>
              <a:t>POC: First Last; Phone xxx-xxx-</a:t>
            </a:r>
            <a:r>
              <a:rPr lang="en-US" sz="1350" kern="0" dirty="0" err="1">
                <a:solidFill>
                  <a:sysClr val="windowText" lastClr="000000"/>
                </a:solidFill>
              </a:rPr>
              <a:t>xxxx</a:t>
            </a:r>
            <a:r>
              <a:rPr lang="en-US" sz="1350" kern="0" dirty="0">
                <a:solidFill>
                  <a:sysClr val="windowText" lastClr="000000"/>
                </a:solidFill>
              </a:rPr>
              <a:t>; Version 1.0</a:t>
            </a:r>
          </a:p>
        </p:txBody>
      </p:sp>
    </p:spTree>
    <p:extLst>
      <p:ext uri="{BB962C8B-B14F-4D97-AF65-F5344CB8AC3E}">
        <p14:creationId xmlns:p14="http://schemas.microsoft.com/office/powerpoint/2010/main" val="412687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EB6C-6387-4705-A896-D52059E9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8550-F046-4AD6-B172-F8684F8C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Meeting milestones/deadlines is critical to success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/>
              <a:t>Questions/Comments?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351CD-6C38-409E-8259-C291D051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10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2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166" y="1029070"/>
            <a:ext cx="3897667" cy="622301"/>
          </a:xfrm>
        </p:spPr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Sign-In</a:t>
            </a:r>
          </a:p>
          <a:p>
            <a:r>
              <a:rPr lang="en-US" dirty="0"/>
              <a:t>Meeting Focus</a:t>
            </a:r>
          </a:p>
          <a:p>
            <a:pPr lvl="1"/>
            <a:r>
              <a:rPr lang="en-US" dirty="0"/>
              <a:t>Exercise Organization and Staffing</a:t>
            </a:r>
          </a:p>
          <a:p>
            <a:pPr lvl="1"/>
            <a:r>
              <a:rPr lang="en-US" dirty="0"/>
              <a:t>Scenario Timeline development</a:t>
            </a:r>
          </a:p>
          <a:p>
            <a:pPr lvl="2"/>
            <a:r>
              <a:rPr lang="en-US" dirty="0"/>
              <a:t>Dress rehearsal</a:t>
            </a:r>
          </a:p>
          <a:p>
            <a:pPr lvl="2"/>
            <a:r>
              <a:rPr lang="en-US" dirty="0"/>
              <a:t>Evaluated exercise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r>
              <a:rPr lang="en-US" dirty="0"/>
              <a:t>Logistics</a:t>
            </a:r>
          </a:p>
          <a:p>
            <a:pPr lvl="1"/>
            <a:r>
              <a:rPr lang="en-US" dirty="0"/>
              <a:t>Administrative requirements</a:t>
            </a:r>
          </a:p>
          <a:p>
            <a:pPr lvl="1"/>
            <a:r>
              <a:rPr lang="en-US" dirty="0"/>
              <a:t>Review draft documentation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2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154" y="1029070"/>
            <a:ext cx="6414246" cy="622301"/>
          </a:xfrm>
        </p:spPr>
        <p:txBody>
          <a:bodyPr/>
          <a:lstStyle/>
          <a:p>
            <a:r>
              <a:rPr lang="en-US" sz="3200" dirty="0"/>
              <a:t>Exercise Organization and Staffing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164975"/>
            <a:ext cx="7886700" cy="4011987"/>
          </a:xfrm>
        </p:spPr>
        <p:txBody>
          <a:bodyPr>
            <a:normAutofit/>
          </a:bodyPr>
          <a:lstStyle/>
          <a:p>
            <a:r>
              <a:rPr lang="en-US" dirty="0"/>
              <a:t>Staffing needs to be the same for DR as well as the EE.</a:t>
            </a:r>
          </a:p>
          <a:p>
            <a:r>
              <a:rPr lang="en-US" dirty="0"/>
              <a:t>State agencies to provide name with staffing pattern input.</a:t>
            </a:r>
          </a:p>
          <a:p>
            <a:r>
              <a:rPr lang="en-US" dirty="0"/>
              <a:t>Staffing pattern will be out for input 30 days before DR and EE. Name is POC.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3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7" y="985837"/>
            <a:ext cx="6414246" cy="622301"/>
          </a:xfrm>
        </p:spPr>
        <p:txBody>
          <a:bodyPr/>
          <a:lstStyle/>
          <a:p>
            <a:r>
              <a:rPr lang="en-US" sz="3200" dirty="0"/>
              <a:t>Scenario Timelines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timelines</a:t>
            </a:r>
          </a:p>
          <a:p>
            <a:pPr lvl="1"/>
            <a:r>
              <a:rPr lang="en-US" dirty="0"/>
              <a:t>Dress Rehearsal</a:t>
            </a:r>
          </a:p>
          <a:p>
            <a:pPr lvl="1"/>
            <a:r>
              <a:rPr lang="en-US" dirty="0"/>
              <a:t>Evaluated Exercise</a:t>
            </a:r>
          </a:p>
          <a:p>
            <a:r>
              <a:rPr lang="en-US" dirty="0"/>
              <a:t>Radiological Data</a:t>
            </a:r>
          </a:p>
          <a:p>
            <a:pPr lvl="1"/>
            <a:r>
              <a:rPr lang="en-US" dirty="0"/>
              <a:t>agency to produce.</a:t>
            </a:r>
          </a:p>
          <a:p>
            <a:pPr lvl="1"/>
            <a:r>
              <a:rPr lang="en-US" dirty="0"/>
              <a:t>DOH to review </a:t>
            </a:r>
          </a:p>
          <a:p>
            <a:pPr lvl="1"/>
            <a:r>
              <a:rPr lang="en-US" dirty="0"/>
              <a:t>Deadline to get to FEMA for review/approval – 01/01/01. Earlier is better.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4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9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7" y="985837"/>
            <a:ext cx="6414246" cy="622301"/>
          </a:xfrm>
        </p:spPr>
        <p:txBody>
          <a:bodyPr/>
          <a:lstStyle/>
          <a:p>
            <a:r>
              <a:rPr lang="en-US" sz="3200" dirty="0"/>
              <a:t>Scheduling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Due Dates</a:t>
            </a:r>
          </a:p>
          <a:p>
            <a:pPr lvl="1"/>
            <a:r>
              <a:rPr lang="en-US" dirty="0"/>
              <a:t>Extent of Play due to FEMA – 01/01/01</a:t>
            </a:r>
          </a:p>
          <a:p>
            <a:pPr lvl="1"/>
            <a:r>
              <a:rPr lang="en-US" dirty="0"/>
              <a:t>Plan/Procedures of record due to FEMA – 01/01/01</a:t>
            </a:r>
          </a:p>
          <a:p>
            <a:pPr lvl="2"/>
            <a:r>
              <a:rPr lang="en-US" dirty="0"/>
              <a:t>Send to name, copy name. Prefer upload to Region X PTK</a:t>
            </a:r>
          </a:p>
          <a:p>
            <a:pPr lvl="1"/>
            <a:r>
              <a:rPr lang="en-US" dirty="0"/>
              <a:t>Firm up C/E Briefings for DR and EE and location.</a:t>
            </a:r>
          </a:p>
          <a:p>
            <a:pPr lvl="2"/>
            <a:r>
              <a:rPr lang="en-US" dirty="0"/>
              <a:t>Coordinate with FEMA and EPT members   </a:t>
            </a:r>
          </a:p>
          <a:p>
            <a:pPr lvl="1"/>
            <a:r>
              <a:rPr lang="en-US" dirty="0"/>
              <a:t>Firm up SIMCELL trainings</a:t>
            </a:r>
          </a:p>
          <a:p>
            <a:pPr lvl="2"/>
            <a:r>
              <a:rPr lang="en-US" dirty="0"/>
              <a:t>DR and EE</a:t>
            </a:r>
          </a:p>
          <a:p>
            <a:pPr lvl="2"/>
            <a:r>
              <a:rPr lang="en-US" dirty="0"/>
              <a:t>Location Room?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5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7" y="985837"/>
            <a:ext cx="6414246" cy="622301"/>
          </a:xfrm>
        </p:spPr>
        <p:txBody>
          <a:bodyPr/>
          <a:lstStyle/>
          <a:p>
            <a:r>
              <a:rPr lang="en-US" sz="3200" dirty="0"/>
              <a:t>Logistics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SIMCELL</a:t>
            </a:r>
          </a:p>
          <a:p>
            <a:pPr lvl="1"/>
            <a:r>
              <a:rPr lang="en-US" dirty="0"/>
              <a:t>Need name(s) and contact info from each jurisdiction.</a:t>
            </a:r>
          </a:p>
          <a:p>
            <a:pPr lvl="1"/>
            <a:r>
              <a:rPr lang="en-US" dirty="0"/>
              <a:t>SIMCELL training to be held 1 day before DR/EE.</a:t>
            </a:r>
          </a:p>
          <a:p>
            <a:pPr lvl="2"/>
            <a:r>
              <a:rPr lang="en-US" dirty="0"/>
              <a:t>Will schedule specific dates once we have names and contact info.</a:t>
            </a:r>
          </a:p>
          <a:p>
            <a:pPr lvl="1"/>
            <a:r>
              <a:rPr lang="en-US" dirty="0"/>
              <a:t>Will provide lunches. </a:t>
            </a:r>
          </a:p>
          <a:p>
            <a:pPr lvl="1"/>
            <a:r>
              <a:rPr lang="en-US" dirty="0"/>
              <a:t>Willing to consider travel expenses if using someone from another county (50+ miles).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6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7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7" y="985837"/>
            <a:ext cx="6414246" cy="622301"/>
          </a:xfrm>
        </p:spPr>
        <p:txBody>
          <a:bodyPr/>
          <a:lstStyle/>
          <a:p>
            <a:r>
              <a:rPr lang="en-US" sz="3200" dirty="0"/>
              <a:t>Administrative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Weather injects.</a:t>
            </a:r>
          </a:p>
          <a:p>
            <a:pPr lvl="1"/>
            <a:r>
              <a:rPr lang="en-US" dirty="0"/>
              <a:t>Confirm what each local venue uses. </a:t>
            </a:r>
          </a:p>
          <a:p>
            <a:pPr lvl="2"/>
            <a:r>
              <a:rPr lang="en-US" dirty="0"/>
              <a:t>Spot Weather Forecast</a:t>
            </a:r>
          </a:p>
          <a:p>
            <a:pPr lvl="2"/>
            <a:r>
              <a:rPr lang="en-US" dirty="0"/>
              <a:t>NWS 7-day Forecast</a:t>
            </a:r>
          </a:p>
          <a:p>
            <a:r>
              <a:rPr lang="en-US" dirty="0"/>
              <a:t>MSEL Meeting</a:t>
            </a:r>
          </a:p>
          <a:p>
            <a:pPr lvl="1"/>
            <a:r>
              <a:rPr lang="en-US" dirty="0"/>
              <a:t>Date/location</a:t>
            </a:r>
          </a:p>
          <a:p>
            <a:pPr lvl="1"/>
            <a:r>
              <a:rPr lang="en-US" dirty="0"/>
              <a:t>Do DR and EE at single meeting.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7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0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7" y="985837"/>
            <a:ext cx="6414246" cy="622301"/>
          </a:xfrm>
        </p:spPr>
        <p:txBody>
          <a:bodyPr/>
          <a:lstStyle/>
          <a:p>
            <a:r>
              <a:rPr lang="en-US" sz="3200" dirty="0"/>
              <a:t>Review Documentation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C/E Handbooks – DR and EE</a:t>
            </a:r>
          </a:p>
          <a:p>
            <a:pPr lvl="1"/>
            <a:r>
              <a:rPr lang="en-US" dirty="0"/>
              <a:t>Communications checks (Annexes A &amp; C)</a:t>
            </a:r>
          </a:p>
          <a:p>
            <a:pPr lvl="1"/>
            <a:r>
              <a:rPr lang="en-US" dirty="0"/>
              <a:t>Scenarios updates?</a:t>
            </a:r>
          </a:p>
          <a:p>
            <a:pPr lvl="1"/>
            <a:r>
              <a:rPr lang="en-US" dirty="0"/>
              <a:t>Controller info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SIMCELL location, names, and phone numbers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Schedule C/E Briefing. 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DR – Suggest morning before DR.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EE – Suggest FEMA hotel conference room on morning before EE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Controller Debrief date/location.  Combine with AAC?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Appendix D. Are the maps the correct version?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8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2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7" y="985837"/>
            <a:ext cx="6414246" cy="622301"/>
          </a:xfrm>
        </p:spPr>
        <p:txBody>
          <a:bodyPr/>
          <a:lstStyle/>
          <a:p>
            <a:r>
              <a:rPr lang="en-US" sz="3200" dirty="0"/>
              <a:t>Review Documentation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EOP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Area 1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1.a.1. County MS-1. When in 2021?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1.c.1. County TCP/ACP. </a:t>
            </a: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>
                <a:solidFill>
                  <a:prstClr val="black"/>
                </a:solidFill>
                <a:highlight>
                  <a:srgbClr val="FFFF00"/>
                </a:highlight>
              </a:rPr>
              <a:t>May need more room for this slide.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C4F7C31F-338B-4F06-B2F6-A8598BBF55E6}" type="slidenum">
              <a:rPr lang="en-US" sz="1350" kern="0" smtClean="0">
                <a:solidFill>
                  <a:sysClr val="windowText" lastClr="000000"/>
                </a:solidFill>
              </a:rPr>
              <a:pPr defTabSz="685800">
                <a:defRPr/>
              </a:pPr>
              <a:t>9</a:t>
            </a:fld>
            <a:endParaRPr lang="en-US" sz="135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02155"/>
      </p:ext>
    </p:extLst>
  </p:cSld>
  <p:clrMapOvr>
    <a:masterClrMapping/>
  </p:clrMapOvr>
</p:sld>
</file>

<file path=ppt/theme/theme1.xml><?xml version="1.0" encoding="utf-8"?>
<a:theme xmlns:a="http://schemas.openxmlformats.org/drawingml/2006/main" name="EMD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MV Poster 2" id="{CE8987B6-522B-4DB9-8F08-00422C90F7A7}" vid="{29DFB206-7AE8-44FF-8859-083032E772F3}"/>
    </a:ext>
  </a:extLst>
</a:theme>
</file>

<file path=ppt/theme/theme2.xml><?xml version="1.0" encoding="utf-8"?>
<a:theme xmlns:a="http://schemas.openxmlformats.org/drawingml/2006/main" name="EMD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MV Poster 2" id="{CE8987B6-522B-4DB9-8F08-00422C90F7A7}" vid="{29DFB206-7AE8-44FF-8859-083032E772F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f5fb8e20-718c-40db-aae0-0fa88f5c23a5">
      <UserInfo>
        <DisplayName>Yemm, Keily</DisplayName>
        <AccountId>143</AccountId>
        <AccountType/>
      </UserInfo>
    </SharedWithUsers>
    <_dlc_DocId xmlns="f5fb8e20-718c-40db-aae0-0fa88f5c23a5">7HJ6J476QSUK-619497112-29947</_dlc_DocId>
    <_dlc_DocIdUrl xmlns="f5fb8e20-718c-40db-aae0-0fa88f5c23a5">
      <Url>https://stateofwa.sharepoint.com/sites/mil-emergencymanagement/Prep/EnA/_layouts/15/DocIdRedir.aspx?ID=7HJ6J476QSUK-619497112-29947</Url>
      <Description>7HJ6J476QSUK-619497112-29947</Description>
    </_dlc_DocIdUrl>
    <Notes0 xmlns="b358be18-aece-4e92-b210-3ffbd95e50b6" xsi:nil="true"/>
    <_dlc_DocIdPersistId xmlns="f5fb8e20-718c-40db-aae0-0fa88f5c23a5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1CD1DFA50814AA6A4DF05EC0F28C1" ma:contentTypeVersion="1101" ma:contentTypeDescription="Create a new document." ma:contentTypeScope="" ma:versionID="f1ce29fc4cbba5979e45b00c7ac82a73">
  <xsd:schema xmlns:xsd="http://www.w3.org/2001/XMLSchema" xmlns:xs="http://www.w3.org/2001/XMLSchema" xmlns:p="http://schemas.microsoft.com/office/2006/metadata/properties" xmlns:ns1="http://schemas.microsoft.com/sharepoint/v3" xmlns:ns2="f5fb8e20-718c-40db-aae0-0fa88f5c23a5" xmlns:ns3="b358be18-aece-4e92-b210-3ffbd95e50b6" targetNamespace="http://schemas.microsoft.com/office/2006/metadata/properties" ma:root="true" ma:fieldsID="ea1ca9c7b009146e96430e42e29598b0" ns1:_="" ns2:_="" ns3:_="">
    <xsd:import namespace="http://schemas.microsoft.com/sharepoint/v3"/>
    <xsd:import namespace="f5fb8e20-718c-40db-aae0-0fa88f5c23a5"/>
    <xsd:import namespace="b358be18-aece-4e92-b210-3ffbd95e50b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b8e20-718c-40db-aae0-0fa88f5c23a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8be18-aece-4e92-b210-3ffbd95e50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Notes0" ma:index="22" nillable="true" ma:displayName="Notes" ma:description="Notes regarding this item.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8E0696-B6FF-44A7-BF2D-CD70E65755E4}">
  <ds:schemaRefs>
    <ds:schemaRef ds:uri="http://purl.org/dc/dcmitype/"/>
    <ds:schemaRef ds:uri="http://purl.org/dc/terms/"/>
    <ds:schemaRef ds:uri="http://schemas.microsoft.com/office/2006/metadata/properties"/>
    <ds:schemaRef ds:uri="b358be18-aece-4e92-b210-3ffbd95e50b6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5fb8e20-718c-40db-aae0-0fa88f5c23a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41B8FF5-CBF2-48E4-B44F-232D78B9EF5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011B84-D15F-40D7-8A4A-F02A58A7527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4124223-ABDD-4164-8FC2-65AD315157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5fb8e20-718c-40db-aae0-0fa88f5c23a5"/>
    <ds:schemaRef ds:uri="b358be18-aece-4e92-b210-3ffbd95e5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422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EMD Light</vt:lpstr>
      <vt:lpstr>EMD Dark</vt:lpstr>
      <vt:lpstr>Mid-Term Planning Meeting  REP Dress Rehearsal Exercise – 01/01/01 REP Evaluated Exercise – 01/01/01</vt:lpstr>
      <vt:lpstr>Agenda</vt:lpstr>
      <vt:lpstr>Exercise Organization and Staffing</vt:lpstr>
      <vt:lpstr>Scenario Timelines</vt:lpstr>
      <vt:lpstr>Scheduling</vt:lpstr>
      <vt:lpstr>Logistics</vt:lpstr>
      <vt:lpstr>Administrative </vt:lpstr>
      <vt:lpstr>Review Documentation </vt:lpstr>
      <vt:lpstr>Review Documentation 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Planning Meeting  CGS Dress Rehearsal Exercise – 08/31/21 CGS Evaluated Exercise – 10/26/21</dc:title>
  <cp:lastModifiedBy>Hann, Laura (MIL)</cp:lastModifiedBy>
  <cp:revision>3</cp:revision>
  <dcterms:modified xsi:type="dcterms:W3CDTF">2021-04-13T23:26:11Z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0x010100FBD1CD1DFA50814AA6A4DF05EC0F28C1</vt:lpwstr>
  </property>
  <property fmtid="{D5CDD505-2E9C-101B-9397-08002B2CF9AE}" pid="3" name="_dlc_DocIdItemGuid">
    <vt:lpwstr>dabcec39-34a4-4b52-b855-23f4808253fd</vt:lpwstr>
  </property>
  <property fmtid="{D5CDD505-2E9C-101B-9397-08002B2CF9AE}" pid="4" name="Order">
    <vt:r8>1088300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