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5"/>
    <p:sldMasterId id="2147483698" r:id="rId6"/>
  </p:sldMasterIdLst>
  <p:notesMasterIdLst>
    <p:notesMasterId r:id="rId17"/>
  </p:notesMasterIdLst>
  <p:handoutMasterIdLst>
    <p:handoutMasterId r:id="rId18"/>
  </p:handoutMasterIdLst>
  <p:sldIdLst>
    <p:sldId id="260" r:id="rId7"/>
    <p:sldId id="261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64" r:id="rId16"/>
  </p:sldIdLst>
  <p:sldSz cx="9144000" cy="6858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ncheloe, Tirzah (MIL)" initials="KT(" lastIdx="1" clrIdx="0">
    <p:extLst>
      <p:ext uri="{19B8F6BF-5375-455C-9EA6-DF929625EA0E}">
        <p15:presenceInfo xmlns:p15="http://schemas.microsoft.com/office/powerpoint/2012/main" userId="Kincheloe, Tirzah (MIL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A54"/>
    <a:srgbClr val="A8C1D4"/>
    <a:srgbClr val="5D8A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339" autoAdjust="0"/>
    <p:restoredTop sz="94207" autoAdjust="0"/>
  </p:normalViewPr>
  <p:slideViewPr>
    <p:cSldViewPr snapToGrid="0">
      <p:cViewPr varScale="1">
        <p:scale>
          <a:sx n="86" d="100"/>
          <a:sy n="86" d="100"/>
        </p:scale>
        <p:origin x="122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commentAuthors" Target="commentAuthor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03E330D-CC29-41FF-81B9-CBF84678F6A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1968" cy="466912"/>
          </a:xfrm>
          <a:prstGeom prst="rect">
            <a:avLst/>
          </a:prstGeom>
        </p:spPr>
        <p:txBody>
          <a:bodyPr vert="horz" lIns="93279" tIns="46640" rIns="93279" bIns="4664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447022-2754-425E-B76C-DFB5B781789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6333" y="1"/>
            <a:ext cx="3041968" cy="466912"/>
          </a:xfrm>
          <a:prstGeom prst="rect">
            <a:avLst/>
          </a:prstGeom>
        </p:spPr>
        <p:txBody>
          <a:bodyPr vert="horz" lIns="93279" tIns="46640" rIns="93279" bIns="46640" rtlCol="0"/>
          <a:lstStyle>
            <a:lvl1pPr algn="r">
              <a:defRPr sz="1200"/>
            </a:lvl1pPr>
          </a:lstStyle>
          <a:p>
            <a:fld id="{01D4D7B2-17C7-4598-98D4-A1B2196EF86D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83FD6F-898C-4C64-9963-C77A626FC77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39015"/>
            <a:ext cx="3041968" cy="466911"/>
          </a:xfrm>
          <a:prstGeom prst="rect">
            <a:avLst/>
          </a:prstGeom>
        </p:spPr>
        <p:txBody>
          <a:bodyPr vert="horz" lIns="93279" tIns="46640" rIns="93279" bIns="4664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7EF87A-E0E6-4E53-9C63-F3F511AB5F5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6333" y="8839015"/>
            <a:ext cx="3041968" cy="466911"/>
          </a:xfrm>
          <a:prstGeom prst="rect">
            <a:avLst/>
          </a:prstGeom>
        </p:spPr>
        <p:txBody>
          <a:bodyPr vert="horz" lIns="93279" tIns="46640" rIns="93279" bIns="46640" rtlCol="0" anchor="b"/>
          <a:lstStyle>
            <a:lvl1pPr algn="r">
              <a:defRPr sz="1200"/>
            </a:lvl1pPr>
          </a:lstStyle>
          <a:p>
            <a:fld id="{5D668092-E6B5-4C4E-B708-5B59C8866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8637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1968" cy="466912"/>
          </a:xfrm>
          <a:prstGeom prst="rect">
            <a:avLst/>
          </a:prstGeom>
        </p:spPr>
        <p:txBody>
          <a:bodyPr vert="horz" lIns="93279" tIns="46640" rIns="93279" bIns="4664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3" y="1"/>
            <a:ext cx="3041968" cy="466912"/>
          </a:xfrm>
          <a:prstGeom prst="rect">
            <a:avLst/>
          </a:prstGeom>
        </p:spPr>
        <p:txBody>
          <a:bodyPr vert="horz" lIns="93279" tIns="46640" rIns="93279" bIns="46640" rtlCol="0"/>
          <a:lstStyle>
            <a:lvl1pPr algn="r">
              <a:defRPr sz="1200"/>
            </a:lvl1pPr>
          </a:lstStyle>
          <a:p>
            <a:fld id="{F2DCE0EE-CB9A-4C7E-99BF-E23174DA4E51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6050" y="1163638"/>
            <a:ext cx="4187825" cy="3140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79" tIns="46640" rIns="93279" bIns="4664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78477"/>
            <a:ext cx="5615940" cy="3664209"/>
          </a:xfrm>
          <a:prstGeom prst="rect">
            <a:avLst/>
          </a:prstGeom>
        </p:spPr>
        <p:txBody>
          <a:bodyPr vert="horz" lIns="93279" tIns="46640" rIns="93279" bIns="4664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015"/>
            <a:ext cx="3041968" cy="466911"/>
          </a:xfrm>
          <a:prstGeom prst="rect">
            <a:avLst/>
          </a:prstGeom>
        </p:spPr>
        <p:txBody>
          <a:bodyPr vert="horz" lIns="93279" tIns="46640" rIns="93279" bIns="4664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3" y="8839015"/>
            <a:ext cx="3041968" cy="466911"/>
          </a:xfrm>
          <a:prstGeom prst="rect">
            <a:avLst/>
          </a:prstGeom>
        </p:spPr>
        <p:txBody>
          <a:bodyPr vert="horz" lIns="93279" tIns="46640" rIns="93279" bIns="46640" rtlCol="0" anchor="b"/>
          <a:lstStyle>
            <a:lvl1pPr algn="r">
              <a:defRPr sz="1200"/>
            </a:lvl1pPr>
          </a:lstStyle>
          <a:p>
            <a:fld id="{6CC64AF2-A3CB-45D5-8C07-C0DA2726E4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57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4195814" cy="365125"/>
          </a:xfrm>
          <a:prstGeom prst="rect">
            <a:avLst/>
          </a:prstGeom>
        </p:spPr>
        <p:txBody>
          <a:bodyPr/>
          <a:lstStyle/>
          <a:p>
            <a:pPr defTabSz="685800">
              <a:defRPr/>
            </a:pPr>
            <a:r>
              <a:rPr lang="en-US" sz="1350" kern="0">
                <a:solidFill>
                  <a:sysClr val="windowText" lastClr="000000"/>
                </a:solidFill>
              </a:rPr>
              <a:t>POC: First &amp; Last Name; Phone XXX-XXXX; Version 1.0</a:t>
            </a:r>
            <a:endParaRPr lang="en-US" sz="1350" kern="0" dirty="0">
              <a:solidFill>
                <a:sysClr val="windowText" lastClr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67550" y="6492875"/>
            <a:ext cx="2057400" cy="365125"/>
          </a:xfrm>
        </p:spPr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sz="1350" kern="0" smtClean="0">
                <a:solidFill>
                  <a:sysClr val="windowText" lastClr="000000"/>
                </a:solidFill>
              </a:rPr>
              <a:pPr defTabSz="685800">
                <a:defRPr/>
              </a:pPr>
              <a:t>‹#›</a:t>
            </a:fld>
            <a:endParaRPr lang="en-US" sz="1350" kern="0" dirty="0">
              <a:solidFill>
                <a:sysClr val="windowText" lastClr="000000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28650" y="1256602"/>
            <a:ext cx="7886700" cy="62131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90587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1295400"/>
            <a:ext cx="7886700" cy="622301"/>
          </a:xfrm>
        </p:spPr>
        <p:txBody>
          <a:bodyPr>
            <a:noAutofit/>
          </a:bodyPr>
          <a:lstStyle>
            <a:lvl1pPr algn="ctr">
              <a:defRPr sz="3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17701"/>
            <a:ext cx="7886700" cy="425926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-1" y="6492875"/>
            <a:ext cx="3908809" cy="365125"/>
          </a:xfrm>
          <a:prstGeom prst="rect">
            <a:avLst/>
          </a:prstGeom>
        </p:spPr>
        <p:txBody>
          <a:bodyPr/>
          <a:lstStyle/>
          <a:p>
            <a:pPr defTabSz="685800">
              <a:defRPr/>
            </a:pPr>
            <a:r>
              <a:rPr lang="en-US" sz="1350" kern="0">
                <a:solidFill>
                  <a:sysClr val="windowText" lastClr="000000"/>
                </a:solidFill>
              </a:rPr>
              <a:t>POC: First &amp; Last Name; Phone XXX-XXXX; Version 1.0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sz="1350" kern="0" smtClean="0">
                <a:solidFill>
                  <a:sysClr val="windowText" lastClr="000000"/>
                </a:solidFill>
              </a:rPr>
              <a:pPr defTabSz="685800">
                <a:defRPr/>
              </a:pPr>
              <a:t>‹#›</a:t>
            </a:fld>
            <a:endParaRPr lang="en-US" sz="1350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4680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 algn="ctr" defTabSz="685800">
              <a:defRPr/>
            </a:pPr>
            <a:r>
              <a:rPr lang="en-US" sz="900" kern="0">
                <a:solidFill>
                  <a:schemeClr val="tx1">
                    <a:tint val="75000"/>
                  </a:schemeClr>
                </a:solidFill>
              </a:rPr>
              <a:t>POC: First &amp; Last Name; Phone XXX-XXXX; Version 1.0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956425" y="6492875"/>
            <a:ext cx="2057400" cy="365125"/>
          </a:xfrm>
        </p:spPr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kern="0" smtClean="0"/>
              <a:pPr defTabSz="685800">
                <a:defRPr/>
              </a:pPr>
              <a:t>‹#›</a:t>
            </a:fld>
            <a:endParaRPr lang="en-US" kern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628650" y="2790825"/>
            <a:ext cx="3448050" cy="2209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5067300" y="2803525"/>
            <a:ext cx="3448050" cy="2209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628650" y="2120900"/>
            <a:ext cx="3448050" cy="50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Edit Master text</a:t>
            </a:r>
          </a:p>
        </p:txBody>
      </p:sp>
      <p:sp>
        <p:nvSpPr>
          <p:cNvPr id="10" name="Content Placeholder 8"/>
          <p:cNvSpPr>
            <a:spLocks noGrp="1"/>
          </p:cNvSpPr>
          <p:nvPr>
            <p:ph sz="quarter" idx="15"/>
          </p:nvPr>
        </p:nvSpPr>
        <p:spPr>
          <a:xfrm>
            <a:off x="5067300" y="2086719"/>
            <a:ext cx="3448050" cy="50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Edit Master text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569425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308100"/>
            <a:ext cx="2949178" cy="996950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308100"/>
            <a:ext cx="4629150" cy="455295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552700"/>
            <a:ext cx="2949178" cy="331628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685800">
              <a:defRPr/>
            </a:pPr>
            <a:r>
              <a:rPr lang="en-US" sz="1350" kern="0">
                <a:solidFill>
                  <a:sysClr val="windowText" lastClr="000000"/>
                </a:solidFill>
              </a:rPr>
              <a:t>POC: First &amp; Last Name; Phone XXX-XXXX; Version 1.0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sz="1350" kern="0" smtClean="0">
                <a:solidFill>
                  <a:sysClr val="windowText" lastClr="000000"/>
                </a:solidFill>
              </a:rPr>
              <a:pPr defTabSz="685800">
                <a:defRPr/>
              </a:pPr>
              <a:t>‹#›</a:t>
            </a:fld>
            <a:endParaRPr lang="en-US" sz="1350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7098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 algn="ctr" defTabSz="685800">
              <a:defRPr/>
            </a:pPr>
            <a:r>
              <a:rPr lang="en-US" sz="900" kern="0">
                <a:solidFill>
                  <a:schemeClr val="tx1">
                    <a:tint val="75000"/>
                  </a:schemeClr>
                </a:solidFill>
              </a:rPr>
              <a:t>POC: First &amp; Last Name; Phone XXX-XXXX; Version 1.0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kern="0" smtClean="0"/>
              <a:pPr defTabSz="685800">
                <a:defRPr/>
              </a:pPr>
              <a:t>‹#›</a:t>
            </a:fld>
            <a:endParaRPr lang="en-US" kern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704850" y="2209800"/>
            <a:ext cx="3009900" cy="39497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5154216" y="2030314"/>
            <a:ext cx="2949178" cy="717648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/>
              <a:t>Click to edit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5154216" y="2843212"/>
            <a:ext cx="2949178" cy="331628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291733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 algn="ctr" defTabSz="685800">
              <a:defRPr/>
            </a:pPr>
            <a:r>
              <a:rPr lang="en-US" sz="900" kern="0">
                <a:solidFill>
                  <a:schemeClr val="tx1">
                    <a:tint val="75000"/>
                  </a:schemeClr>
                </a:solidFill>
              </a:rPr>
              <a:t>POC: First &amp; Last Name; Phone XXX-XXXX; Version 1.0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kern="0" smtClean="0"/>
              <a:pPr defTabSz="685800">
                <a:defRPr/>
              </a:pPr>
              <a:t>‹#›</a:t>
            </a:fld>
            <a:endParaRPr lang="en-US" kern="0"/>
          </a:p>
        </p:txBody>
      </p:sp>
      <p:sp>
        <p:nvSpPr>
          <p:cNvPr id="6" name="Chart Placeholder 5"/>
          <p:cNvSpPr>
            <a:spLocks noGrp="1"/>
          </p:cNvSpPr>
          <p:nvPr>
            <p:ph type="chart" sz="quarter" idx="12"/>
          </p:nvPr>
        </p:nvSpPr>
        <p:spPr>
          <a:xfrm>
            <a:off x="628650" y="2857500"/>
            <a:ext cx="3524250" cy="33020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628650" y="2008883"/>
            <a:ext cx="3524250" cy="717648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/>
              <a:t>Click to edit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410075" y="2074764"/>
            <a:ext cx="4105275" cy="408473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601377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kern="0" smtClean="0"/>
              <a:pPr defTabSz="685800">
                <a:defRPr/>
              </a:pPr>
              <a:t>‹#›</a:t>
            </a:fld>
            <a:endParaRPr lang="en-US" kern="0" dirty="0"/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1"/>
          </p:nvPr>
        </p:nvSpPr>
        <p:spPr>
          <a:xfrm>
            <a:off x="628650" y="2857500"/>
            <a:ext cx="3524250" cy="349885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Title 1"/>
          <p:cNvSpPr txBox="1">
            <a:spLocks/>
          </p:cNvSpPr>
          <p:nvPr userDrawn="1"/>
        </p:nvSpPr>
        <p:spPr>
          <a:xfrm>
            <a:off x="628650" y="2008883"/>
            <a:ext cx="3524250" cy="717648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/>
              <a:t>Click to edit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410075" y="2074764"/>
            <a:ext cx="4105275" cy="408473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933988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kern="0" smtClean="0"/>
              <a:pPr defTabSz="685800">
                <a:defRPr/>
              </a:pPr>
              <a:t>‹#›</a:t>
            </a:fld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3805377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1295400"/>
            <a:ext cx="7886700" cy="622301"/>
          </a:xfrm>
        </p:spPr>
        <p:txBody>
          <a:bodyPr>
            <a:noAutofit/>
          </a:bodyPr>
          <a:lstStyle>
            <a:lvl1pPr algn="ctr">
              <a:defRPr sz="3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17701"/>
            <a:ext cx="7886700" cy="425926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-1" y="6492875"/>
            <a:ext cx="3908809" cy="365125"/>
          </a:xfrm>
          <a:prstGeom prst="rect">
            <a:avLst/>
          </a:prstGeom>
        </p:spPr>
        <p:txBody>
          <a:bodyPr/>
          <a:lstStyle/>
          <a:p>
            <a:pPr defTabSz="685800">
              <a:defRPr/>
            </a:pPr>
            <a:r>
              <a:rPr lang="en-US" sz="1350" kern="0">
                <a:solidFill>
                  <a:sysClr val="windowText" lastClr="000000"/>
                </a:solidFill>
              </a:rPr>
              <a:t>POC: First &amp; Last Name; Phone XXX-XXXX; Version 1.0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sz="1350" kern="0" smtClean="0">
                <a:solidFill>
                  <a:sysClr val="windowText" lastClr="000000"/>
                </a:solidFill>
              </a:rPr>
              <a:pPr defTabSz="685800">
                <a:defRPr/>
              </a:pPr>
              <a:t>‹#›</a:t>
            </a:fld>
            <a:endParaRPr lang="en-US" sz="1350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2665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 algn="ctr" defTabSz="685800">
              <a:defRPr/>
            </a:pPr>
            <a:r>
              <a:rPr lang="en-US" sz="900" kern="0">
                <a:solidFill>
                  <a:schemeClr val="tx1">
                    <a:tint val="75000"/>
                  </a:schemeClr>
                </a:solidFill>
              </a:rPr>
              <a:t>POC: First &amp; Last Name; Phone XXX-XXXX; Version 1.0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956425" y="6492875"/>
            <a:ext cx="2057400" cy="365125"/>
          </a:xfrm>
        </p:spPr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kern="0" smtClean="0"/>
              <a:pPr defTabSz="685800">
                <a:defRPr/>
              </a:pPr>
              <a:t>‹#›</a:t>
            </a:fld>
            <a:endParaRPr lang="en-US" kern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628650" y="2790825"/>
            <a:ext cx="3448050" cy="2209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5067300" y="2803525"/>
            <a:ext cx="3448050" cy="2209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628650" y="2120900"/>
            <a:ext cx="3448050" cy="50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Edit Master text</a:t>
            </a:r>
          </a:p>
        </p:txBody>
      </p:sp>
      <p:sp>
        <p:nvSpPr>
          <p:cNvPr id="10" name="Content Placeholder 8"/>
          <p:cNvSpPr>
            <a:spLocks noGrp="1"/>
          </p:cNvSpPr>
          <p:nvPr>
            <p:ph sz="quarter" idx="15"/>
          </p:nvPr>
        </p:nvSpPr>
        <p:spPr>
          <a:xfrm>
            <a:off x="5067300" y="2086719"/>
            <a:ext cx="3448050" cy="50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Edit Master text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71840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308100"/>
            <a:ext cx="2949178" cy="996950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308100"/>
            <a:ext cx="4629150" cy="455295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552700"/>
            <a:ext cx="2949178" cy="331628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685800">
              <a:defRPr/>
            </a:pPr>
            <a:r>
              <a:rPr lang="en-US" sz="1350" kern="0">
                <a:solidFill>
                  <a:sysClr val="windowText" lastClr="000000"/>
                </a:solidFill>
              </a:rPr>
              <a:t>POC: First &amp; Last Name; Phone XXX-XXXX; Version 1.0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sz="1350" kern="0" smtClean="0">
                <a:solidFill>
                  <a:sysClr val="windowText" lastClr="000000"/>
                </a:solidFill>
              </a:rPr>
              <a:pPr defTabSz="685800">
                <a:defRPr/>
              </a:pPr>
              <a:t>‹#›</a:t>
            </a:fld>
            <a:endParaRPr lang="en-US" sz="1350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194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 algn="ctr" defTabSz="685800">
              <a:defRPr/>
            </a:pPr>
            <a:r>
              <a:rPr lang="en-US" sz="900" kern="0">
                <a:solidFill>
                  <a:schemeClr val="tx1">
                    <a:tint val="75000"/>
                  </a:schemeClr>
                </a:solidFill>
              </a:rPr>
              <a:t>POC: First &amp; Last Name; Phone XXX-XXXX; Version 1.0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kern="0" smtClean="0"/>
              <a:pPr defTabSz="685800">
                <a:defRPr/>
              </a:pPr>
              <a:t>‹#›</a:t>
            </a:fld>
            <a:endParaRPr lang="en-US" kern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704850" y="2209800"/>
            <a:ext cx="3009900" cy="39497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5154216" y="2030314"/>
            <a:ext cx="2949178" cy="717648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/>
              <a:t>Click to edit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5154216" y="2843212"/>
            <a:ext cx="2949178" cy="331628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93602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 algn="ctr" defTabSz="685800">
              <a:defRPr/>
            </a:pPr>
            <a:r>
              <a:rPr lang="en-US" sz="900" kern="0">
                <a:solidFill>
                  <a:schemeClr val="tx1">
                    <a:tint val="75000"/>
                  </a:schemeClr>
                </a:solidFill>
              </a:rPr>
              <a:t>POC: First &amp; Last Name; Phone XXX-XXXX; Version 1.0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kern="0" smtClean="0"/>
              <a:pPr defTabSz="685800">
                <a:defRPr/>
              </a:pPr>
              <a:t>‹#›</a:t>
            </a:fld>
            <a:endParaRPr lang="en-US" kern="0"/>
          </a:p>
        </p:txBody>
      </p:sp>
      <p:sp>
        <p:nvSpPr>
          <p:cNvPr id="6" name="Chart Placeholder 5"/>
          <p:cNvSpPr>
            <a:spLocks noGrp="1"/>
          </p:cNvSpPr>
          <p:nvPr>
            <p:ph type="chart" sz="quarter" idx="12"/>
          </p:nvPr>
        </p:nvSpPr>
        <p:spPr>
          <a:xfrm>
            <a:off x="628650" y="2857500"/>
            <a:ext cx="3524250" cy="33020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628650" y="2008883"/>
            <a:ext cx="3524250" cy="717648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/>
              <a:t>Click to edit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410075" y="2074764"/>
            <a:ext cx="4105275" cy="408473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04799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kern="0" smtClean="0"/>
              <a:pPr defTabSz="685800">
                <a:defRPr/>
              </a:pPr>
              <a:t>‹#›</a:t>
            </a:fld>
            <a:endParaRPr lang="en-US" kern="0" dirty="0"/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1"/>
          </p:nvPr>
        </p:nvSpPr>
        <p:spPr>
          <a:xfrm>
            <a:off x="628650" y="2857500"/>
            <a:ext cx="3524250" cy="349885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Title 1"/>
          <p:cNvSpPr txBox="1">
            <a:spLocks/>
          </p:cNvSpPr>
          <p:nvPr userDrawn="1"/>
        </p:nvSpPr>
        <p:spPr>
          <a:xfrm>
            <a:off x="628650" y="2008883"/>
            <a:ext cx="3524250" cy="717648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/>
              <a:t>Click to edit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410075" y="2074764"/>
            <a:ext cx="4105275" cy="408473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4354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kern="0" smtClean="0"/>
              <a:pPr defTabSz="685800">
                <a:defRPr/>
              </a:pPr>
              <a:t>‹#›</a:t>
            </a:fld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2801815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4195814" cy="365125"/>
          </a:xfrm>
          <a:prstGeom prst="rect">
            <a:avLst/>
          </a:prstGeom>
        </p:spPr>
        <p:txBody>
          <a:bodyPr/>
          <a:lstStyle/>
          <a:p>
            <a:pPr defTabSz="685800">
              <a:defRPr/>
            </a:pPr>
            <a:r>
              <a:rPr lang="en-US" sz="1350" kern="0">
                <a:solidFill>
                  <a:sysClr val="windowText" lastClr="000000"/>
                </a:solidFill>
              </a:rPr>
              <a:t>POC: First &amp; Last Name; Phone XXX-XXXX; Version 1.0</a:t>
            </a:r>
            <a:endParaRPr lang="en-US" sz="1350" kern="0" dirty="0">
              <a:solidFill>
                <a:sysClr val="windowText" lastClr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67550" y="6492875"/>
            <a:ext cx="2057400" cy="365125"/>
          </a:xfrm>
        </p:spPr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sz="1350" kern="0" smtClean="0">
                <a:solidFill>
                  <a:sysClr val="windowText" lastClr="000000"/>
                </a:solidFill>
              </a:rPr>
              <a:pPr defTabSz="685800">
                <a:defRPr/>
              </a:pPr>
              <a:t>‹#›</a:t>
            </a:fld>
            <a:endParaRPr lang="en-US" sz="1350" kern="0" dirty="0">
              <a:solidFill>
                <a:sysClr val="windowText" lastClr="000000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28650" y="1256602"/>
            <a:ext cx="7886700" cy="62131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57097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13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12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256602"/>
            <a:ext cx="7886700" cy="6213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937570"/>
            <a:ext cx="7886700" cy="42393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78650" y="648652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>
              <a:defRPr/>
            </a:pPr>
            <a:fld id="{C4F7C31F-338B-4F06-B2F6-A8598BBF55E6}" type="slidenum">
              <a:rPr lang="en-US" kern="0" smtClean="0"/>
              <a:pPr defTabSz="685800">
                <a:defRPr/>
              </a:pPr>
              <a:t>‹#›</a:t>
            </a:fld>
            <a:endParaRPr lang="en-US" kern="0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0"/>
            <a:ext cx="9138285" cy="1005419"/>
            <a:chOff x="7620" y="17384"/>
            <a:chExt cx="12184380" cy="1226789"/>
          </a:xfrm>
        </p:grpSpPr>
        <p:pic>
          <p:nvPicPr>
            <p:cNvPr id="8" name="Picture 7"/>
            <p:cNvPicPr>
              <a:picLocks noChangeAspect="1"/>
            </p:cNvPicPr>
            <p:nvPr userDrawn="1"/>
          </p:nvPicPr>
          <p:blipFill>
            <a:blip r:embed="rId10"/>
            <a:stretch>
              <a:fillRect/>
            </a:stretch>
          </p:blipFill>
          <p:spPr>
            <a:xfrm>
              <a:off x="7620" y="17384"/>
              <a:ext cx="12184380" cy="1090624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219671" y="145267"/>
              <a:ext cx="8037797" cy="7135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ctr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EMERGENCY MANAGEMENT DIVISION</a:t>
              </a:r>
            </a:p>
            <a:p>
              <a:pPr marL="0" marR="0" lvl="0" indent="0" algn="ctr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1" u="none" strike="noStrike" kern="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+mn-lt"/>
                  <a:cs typeface="Arial" panose="020B0604020202020204" pitchFamily="34" charset="0"/>
                </a:rPr>
                <a:t>“A disaster ready and resilient Washington State”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7620" y="918452"/>
              <a:ext cx="12184380" cy="129901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0493" y="1115622"/>
              <a:ext cx="12180569" cy="128551"/>
            </a:xfrm>
            <a:prstGeom prst="rect">
              <a:avLst/>
            </a:prstGeom>
            <a:solidFill>
              <a:srgbClr val="A8C1D4"/>
            </a:solidFill>
            <a:ln>
              <a:solidFill>
                <a:srgbClr val="A8C1D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" y="18583"/>
            <a:ext cx="1004427" cy="986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179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3" r:id="rId3"/>
    <p:sldLayoutId id="2147483692" r:id="rId4"/>
    <p:sldLayoutId id="2147483694" r:id="rId5"/>
    <p:sldLayoutId id="2147483695" r:id="rId6"/>
    <p:sldLayoutId id="2147483696" r:id="rId7"/>
    <p:sldLayoutId id="2147483697" r:id="rId8"/>
  </p:sldLayoutIdLst>
  <p:hf hd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b="1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2A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256602"/>
            <a:ext cx="7886700" cy="6213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937570"/>
            <a:ext cx="7886700" cy="42393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78650" y="648652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>
              <a:defRPr/>
            </a:pPr>
            <a:fld id="{C4F7C31F-338B-4F06-B2F6-A8598BBF55E6}" type="slidenum">
              <a:rPr lang="en-US" kern="0" smtClean="0"/>
              <a:pPr defTabSz="685800">
                <a:defRPr/>
              </a:pPr>
              <a:t>‹#›</a:t>
            </a:fld>
            <a:endParaRPr lang="en-US" kern="0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0"/>
            <a:ext cx="9138285" cy="1005419"/>
            <a:chOff x="7620" y="17384"/>
            <a:chExt cx="12184380" cy="1226789"/>
          </a:xfrm>
        </p:grpSpPr>
        <p:pic>
          <p:nvPicPr>
            <p:cNvPr id="8" name="Picture 7"/>
            <p:cNvPicPr>
              <a:picLocks noChangeAspect="1"/>
            </p:cNvPicPr>
            <p:nvPr userDrawn="1"/>
          </p:nvPicPr>
          <p:blipFill>
            <a:blip r:embed="rId10"/>
            <a:stretch>
              <a:fillRect/>
            </a:stretch>
          </p:blipFill>
          <p:spPr>
            <a:xfrm>
              <a:off x="7620" y="17384"/>
              <a:ext cx="12184380" cy="1090624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219671" y="145267"/>
              <a:ext cx="8037797" cy="7135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ctr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EMERGENCY MANAGEMENT DIVISION</a:t>
              </a:r>
            </a:p>
            <a:p>
              <a:pPr marL="0" marR="0" lvl="0" indent="0" algn="ctr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1" u="none" strike="noStrike" kern="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+mn-lt"/>
                  <a:cs typeface="Arial" panose="020B0604020202020204" pitchFamily="34" charset="0"/>
                </a:rPr>
                <a:t>“A disaster ready and resilient Washington State”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7620" y="918452"/>
              <a:ext cx="12184380" cy="129901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0493" y="1115622"/>
              <a:ext cx="12180569" cy="128551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" y="18583"/>
            <a:ext cx="1004427" cy="986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2736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</p:sldLayoutIdLst>
  <p:hf hd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b="1" kern="120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bg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bg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322729" y="1819275"/>
            <a:ext cx="8431305" cy="1670447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+mn-lt"/>
              </a:rPr>
              <a:t>Mid-Term Planning Meeting</a:t>
            </a:r>
            <a:br>
              <a:rPr lang="en-US" dirty="0">
                <a:latin typeface="+mn-lt"/>
              </a:rPr>
            </a:br>
            <a:br>
              <a:rPr lang="en-US" dirty="0">
                <a:latin typeface="+mn-lt"/>
              </a:rPr>
            </a:br>
            <a:r>
              <a:rPr lang="en-US" dirty="0">
                <a:latin typeface="+mn-lt"/>
              </a:rPr>
              <a:t>REP Dress Rehearsal Exercise – 01/01/01</a:t>
            </a:r>
            <a:br>
              <a:rPr lang="en-US" dirty="0">
                <a:latin typeface="+mn-lt"/>
              </a:rPr>
            </a:br>
            <a:r>
              <a:rPr lang="en-US" dirty="0">
                <a:latin typeface="+mn-lt"/>
              </a:rPr>
              <a:t>REP Evaluated Exercise – 01/01/01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4294967295"/>
          </p:nvPr>
        </p:nvSpPr>
        <p:spPr>
          <a:xfrm>
            <a:off x="1143000" y="3602038"/>
            <a:ext cx="6858000" cy="436562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As of: 01 MAY 01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sz="1350" kern="0" smtClean="0">
                <a:solidFill>
                  <a:sysClr val="windowText" lastClr="000000"/>
                </a:solidFill>
              </a:rPr>
              <a:pPr defTabSz="685800">
                <a:defRPr/>
              </a:pPr>
              <a:t>1</a:t>
            </a:fld>
            <a:endParaRPr lang="en-US" sz="1350" kern="0" dirty="0">
              <a:solidFill>
                <a:sysClr val="windowText" lastClr="000000"/>
              </a:solidFill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486D0D4-EB2A-4526-B77A-125167146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defRPr/>
            </a:pPr>
            <a:r>
              <a:rPr lang="en-US" sz="1350" kern="0" dirty="0">
                <a:solidFill>
                  <a:sysClr val="windowText" lastClr="000000"/>
                </a:solidFill>
              </a:rPr>
              <a:t>POC: First Last; Phone xxx-xxx-</a:t>
            </a:r>
            <a:r>
              <a:rPr lang="en-US" sz="1350" kern="0" dirty="0" err="1">
                <a:solidFill>
                  <a:sysClr val="windowText" lastClr="000000"/>
                </a:solidFill>
              </a:rPr>
              <a:t>xxxx</a:t>
            </a:r>
            <a:r>
              <a:rPr lang="en-US" sz="1350" kern="0" dirty="0">
                <a:solidFill>
                  <a:sysClr val="windowText" lastClr="000000"/>
                </a:solidFill>
              </a:rPr>
              <a:t>; Version 1.0</a:t>
            </a:r>
          </a:p>
        </p:txBody>
      </p:sp>
    </p:spTree>
    <p:extLst>
      <p:ext uri="{BB962C8B-B14F-4D97-AF65-F5344CB8AC3E}">
        <p14:creationId xmlns:p14="http://schemas.microsoft.com/office/powerpoint/2010/main" val="4126875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FEB6C-6387-4705-A896-D52059E9B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latin typeface="+mn-lt"/>
              </a:rPr>
              <a:t>Closing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9F8550-F046-4AD6-B172-F8684F8C18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Meeting milestones/deadlines is critical to success</a:t>
            </a:r>
            <a:r>
              <a:rPr lang="en-US" dirty="0">
                <a:cs typeface="Calibri"/>
              </a:rPr>
              <a:t>.</a:t>
            </a:r>
          </a:p>
          <a:p>
            <a:r>
              <a:rPr lang="en-US" dirty="0"/>
              <a:t>Questions/Comments?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7351CD-6C38-409E-8259-C291D0516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sz="1350" kern="0" smtClean="0">
                <a:solidFill>
                  <a:sysClr val="windowText" lastClr="000000"/>
                </a:solidFill>
              </a:rPr>
              <a:pPr defTabSz="685800">
                <a:defRPr/>
              </a:pPr>
              <a:t>10</a:t>
            </a:fld>
            <a:endParaRPr lang="en-US" sz="1350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5023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3166" y="1029070"/>
            <a:ext cx="3897667" cy="622301"/>
          </a:xfrm>
        </p:spPr>
        <p:txBody>
          <a:bodyPr/>
          <a:lstStyle/>
          <a:p>
            <a:r>
              <a:rPr lang="en-US" sz="3200" dirty="0"/>
              <a:t>Agenda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Sign-In</a:t>
            </a:r>
          </a:p>
          <a:p>
            <a:r>
              <a:rPr lang="en-US" dirty="0"/>
              <a:t>Meeting Focus</a:t>
            </a:r>
          </a:p>
          <a:p>
            <a:pPr lvl="1"/>
            <a:r>
              <a:rPr lang="en-US" dirty="0"/>
              <a:t>Exercise Organization and Staffing</a:t>
            </a:r>
          </a:p>
          <a:p>
            <a:pPr lvl="1"/>
            <a:r>
              <a:rPr lang="en-US" dirty="0"/>
              <a:t>Scenario Timeline development</a:t>
            </a:r>
          </a:p>
          <a:p>
            <a:pPr lvl="2"/>
            <a:r>
              <a:rPr lang="en-US" dirty="0"/>
              <a:t>Dress rehearsal</a:t>
            </a:r>
          </a:p>
          <a:p>
            <a:pPr lvl="2"/>
            <a:r>
              <a:rPr lang="en-US" dirty="0"/>
              <a:t>Evaluated exercise</a:t>
            </a:r>
          </a:p>
          <a:p>
            <a:pPr lvl="1"/>
            <a:r>
              <a:rPr lang="en-US" dirty="0"/>
              <a:t>Scheduling</a:t>
            </a:r>
          </a:p>
          <a:p>
            <a:pPr lvl="1"/>
            <a:r>
              <a:rPr lang="en-US" dirty="0"/>
              <a:t>Logistics</a:t>
            </a:r>
          </a:p>
          <a:p>
            <a:pPr lvl="1"/>
            <a:r>
              <a:rPr lang="en-US" dirty="0"/>
              <a:t>Administrative requirements</a:t>
            </a:r>
          </a:p>
          <a:p>
            <a:pPr lvl="1"/>
            <a:r>
              <a:rPr lang="en-US" dirty="0"/>
              <a:t>Review draft documentation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sz="1350" kern="0" smtClean="0">
                <a:solidFill>
                  <a:sysClr val="windowText" lastClr="000000"/>
                </a:solidFill>
              </a:rPr>
              <a:pPr defTabSz="685800">
                <a:defRPr/>
              </a:pPr>
              <a:t>2</a:t>
            </a:fld>
            <a:endParaRPr lang="en-US" sz="1350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137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8154" y="1029070"/>
            <a:ext cx="6414246" cy="622301"/>
          </a:xfrm>
        </p:spPr>
        <p:txBody>
          <a:bodyPr/>
          <a:lstStyle/>
          <a:p>
            <a:r>
              <a:rPr lang="en-US" sz="3200" dirty="0"/>
              <a:t>Exercise Organization and Staffing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8650" y="2164975"/>
            <a:ext cx="7886700" cy="4011987"/>
          </a:xfrm>
        </p:spPr>
        <p:txBody>
          <a:bodyPr>
            <a:normAutofit/>
          </a:bodyPr>
          <a:lstStyle/>
          <a:p>
            <a:r>
              <a:rPr lang="en-US" dirty="0"/>
              <a:t>Staffing needs to be the same for DR as well as the EE.</a:t>
            </a:r>
          </a:p>
          <a:p>
            <a:r>
              <a:rPr lang="en-US" dirty="0"/>
              <a:t>State agencies to provide name with staffing pattern input.</a:t>
            </a:r>
          </a:p>
          <a:p>
            <a:r>
              <a:rPr lang="en-US" dirty="0"/>
              <a:t>Staffing pattern will be out for input 30 days before DR and EE. Name is POC.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sz="1350" kern="0" smtClean="0">
                <a:solidFill>
                  <a:sysClr val="windowText" lastClr="000000"/>
                </a:solidFill>
              </a:rPr>
              <a:pPr defTabSz="685800">
                <a:defRPr/>
              </a:pPr>
              <a:t>3</a:t>
            </a:fld>
            <a:endParaRPr lang="en-US" sz="1350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2306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4877" y="985837"/>
            <a:ext cx="6414246" cy="622301"/>
          </a:xfrm>
        </p:spPr>
        <p:txBody>
          <a:bodyPr/>
          <a:lstStyle/>
          <a:p>
            <a:r>
              <a:rPr lang="en-US" sz="3200" dirty="0"/>
              <a:t>Scenario Timelines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Review timelines</a:t>
            </a:r>
          </a:p>
          <a:p>
            <a:pPr lvl="1"/>
            <a:r>
              <a:rPr lang="en-US" dirty="0"/>
              <a:t>Dress Rehearsal</a:t>
            </a:r>
          </a:p>
          <a:p>
            <a:pPr lvl="1"/>
            <a:r>
              <a:rPr lang="en-US" dirty="0"/>
              <a:t>Evaluated Exercise</a:t>
            </a:r>
          </a:p>
          <a:p>
            <a:r>
              <a:rPr lang="en-US" dirty="0"/>
              <a:t>Radiological Data</a:t>
            </a:r>
          </a:p>
          <a:p>
            <a:pPr lvl="1"/>
            <a:r>
              <a:rPr lang="en-US" dirty="0"/>
              <a:t>agency to produce.</a:t>
            </a:r>
          </a:p>
          <a:p>
            <a:pPr lvl="1"/>
            <a:r>
              <a:rPr lang="en-US" dirty="0"/>
              <a:t>DOH to review </a:t>
            </a:r>
          </a:p>
          <a:p>
            <a:pPr lvl="1"/>
            <a:r>
              <a:rPr lang="en-US" dirty="0"/>
              <a:t>Deadline to get to FEMA for review/approval – 01/01/01. Earlier is better.</a:t>
            </a:r>
          </a:p>
          <a:p>
            <a:pPr marL="342900" lvl="1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sz="1350" kern="0" smtClean="0">
                <a:solidFill>
                  <a:sysClr val="windowText" lastClr="000000"/>
                </a:solidFill>
              </a:rPr>
              <a:pPr defTabSz="685800">
                <a:defRPr/>
              </a:pPr>
              <a:t>4</a:t>
            </a:fld>
            <a:endParaRPr lang="en-US" sz="1350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3393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4877" y="985837"/>
            <a:ext cx="6414246" cy="622301"/>
          </a:xfrm>
        </p:spPr>
        <p:txBody>
          <a:bodyPr/>
          <a:lstStyle/>
          <a:p>
            <a:r>
              <a:rPr lang="en-US" sz="3200" dirty="0"/>
              <a:t>Scheduling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Upcoming Due Dates</a:t>
            </a:r>
          </a:p>
          <a:p>
            <a:pPr lvl="1"/>
            <a:r>
              <a:rPr lang="en-US" dirty="0"/>
              <a:t>Extent of Play due to FEMA – 01/01/01</a:t>
            </a:r>
          </a:p>
          <a:p>
            <a:pPr lvl="1"/>
            <a:r>
              <a:rPr lang="en-US" dirty="0"/>
              <a:t>Plan/Procedures of record due to FEMA – 01/01/01</a:t>
            </a:r>
          </a:p>
          <a:p>
            <a:pPr lvl="2"/>
            <a:r>
              <a:rPr lang="en-US" dirty="0"/>
              <a:t>Send to name, copy name. Prefer upload to Region X PTK</a:t>
            </a:r>
          </a:p>
          <a:p>
            <a:pPr lvl="1"/>
            <a:r>
              <a:rPr lang="en-US" dirty="0"/>
              <a:t>Firm up C/E Briefings for DR and EE and location.</a:t>
            </a:r>
          </a:p>
          <a:p>
            <a:pPr lvl="2"/>
            <a:r>
              <a:rPr lang="en-US" dirty="0"/>
              <a:t>Coordinate with FEMA and EPT members   </a:t>
            </a:r>
          </a:p>
          <a:p>
            <a:pPr lvl="1"/>
            <a:r>
              <a:rPr lang="en-US" dirty="0"/>
              <a:t>Firm up SIMCELL trainings</a:t>
            </a:r>
          </a:p>
          <a:p>
            <a:pPr lvl="2"/>
            <a:r>
              <a:rPr lang="en-US" dirty="0"/>
              <a:t>DR and EE</a:t>
            </a:r>
          </a:p>
          <a:p>
            <a:pPr lvl="2"/>
            <a:r>
              <a:rPr lang="en-US" dirty="0"/>
              <a:t>Location Room?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sz="1350" kern="0" smtClean="0">
                <a:solidFill>
                  <a:sysClr val="windowText" lastClr="000000"/>
                </a:solidFill>
              </a:rPr>
              <a:pPr defTabSz="685800">
                <a:defRPr/>
              </a:pPr>
              <a:t>5</a:t>
            </a:fld>
            <a:endParaRPr lang="en-US" sz="1350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68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4877" y="985837"/>
            <a:ext cx="6414246" cy="622301"/>
          </a:xfrm>
        </p:spPr>
        <p:txBody>
          <a:bodyPr/>
          <a:lstStyle/>
          <a:p>
            <a:r>
              <a:rPr lang="en-US" sz="3200" dirty="0"/>
              <a:t>Logistics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SIMCELL</a:t>
            </a:r>
          </a:p>
          <a:p>
            <a:pPr lvl="1"/>
            <a:r>
              <a:rPr lang="en-US" dirty="0"/>
              <a:t>Need name(s) and contact info from each jurisdiction.</a:t>
            </a:r>
          </a:p>
          <a:p>
            <a:pPr lvl="1"/>
            <a:r>
              <a:rPr lang="en-US" dirty="0"/>
              <a:t>SIMCELL training to be held 1 day before DR/EE.</a:t>
            </a:r>
          </a:p>
          <a:p>
            <a:pPr lvl="2"/>
            <a:r>
              <a:rPr lang="en-US" dirty="0"/>
              <a:t>Will schedule specific dates once we have names and contact info.</a:t>
            </a:r>
          </a:p>
          <a:p>
            <a:pPr lvl="1"/>
            <a:r>
              <a:rPr lang="en-US" dirty="0"/>
              <a:t>Will provide lunches. </a:t>
            </a:r>
          </a:p>
          <a:p>
            <a:pPr lvl="1"/>
            <a:r>
              <a:rPr lang="en-US" dirty="0"/>
              <a:t>Willing to consider travel expenses if using someone from another county (50+ miles). 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sz="1350" kern="0" smtClean="0">
                <a:solidFill>
                  <a:sysClr val="windowText" lastClr="000000"/>
                </a:solidFill>
              </a:rPr>
              <a:pPr defTabSz="685800">
                <a:defRPr/>
              </a:pPr>
              <a:t>6</a:t>
            </a:fld>
            <a:endParaRPr lang="en-US" sz="1350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470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4877" y="985837"/>
            <a:ext cx="6414246" cy="622301"/>
          </a:xfrm>
        </p:spPr>
        <p:txBody>
          <a:bodyPr/>
          <a:lstStyle/>
          <a:p>
            <a:r>
              <a:rPr lang="en-US" sz="3200" dirty="0"/>
              <a:t>Administrative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Weather injects.</a:t>
            </a:r>
          </a:p>
          <a:p>
            <a:pPr lvl="1"/>
            <a:r>
              <a:rPr lang="en-US" dirty="0"/>
              <a:t>Confirm what each local venue uses. </a:t>
            </a:r>
          </a:p>
          <a:p>
            <a:pPr lvl="2"/>
            <a:r>
              <a:rPr lang="en-US" dirty="0"/>
              <a:t>Spot Weather Forecast</a:t>
            </a:r>
          </a:p>
          <a:p>
            <a:pPr lvl="2"/>
            <a:r>
              <a:rPr lang="en-US" dirty="0"/>
              <a:t>NWS 7-day Forecast</a:t>
            </a:r>
          </a:p>
          <a:p>
            <a:r>
              <a:rPr lang="en-US" dirty="0"/>
              <a:t>MSEL Meeting</a:t>
            </a:r>
          </a:p>
          <a:p>
            <a:pPr lvl="1"/>
            <a:r>
              <a:rPr lang="en-US" dirty="0"/>
              <a:t>Date/location</a:t>
            </a:r>
          </a:p>
          <a:p>
            <a:pPr lvl="1"/>
            <a:r>
              <a:rPr lang="en-US" dirty="0"/>
              <a:t>Do DR and EE at single meeting.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sz="1350" kern="0" smtClean="0">
                <a:solidFill>
                  <a:sysClr val="windowText" lastClr="000000"/>
                </a:solidFill>
              </a:rPr>
              <a:pPr defTabSz="685800">
                <a:defRPr/>
              </a:pPr>
              <a:t>7</a:t>
            </a:fld>
            <a:endParaRPr lang="en-US" sz="1350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001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4877" y="985837"/>
            <a:ext cx="6414246" cy="622301"/>
          </a:xfrm>
        </p:spPr>
        <p:txBody>
          <a:bodyPr/>
          <a:lstStyle/>
          <a:p>
            <a:r>
              <a:rPr lang="en-US" sz="3200" dirty="0"/>
              <a:t>Review Documentation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C/E Handbooks – DR and EE</a:t>
            </a:r>
          </a:p>
          <a:p>
            <a:pPr lvl="1"/>
            <a:r>
              <a:rPr lang="en-US" dirty="0"/>
              <a:t>Communications checks (Annexes A &amp; C)</a:t>
            </a:r>
          </a:p>
          <a:p>
            <a:pPr lvl="1"/>
            <a:r>
              <a:rPr lang="en-US" dirty="0"/>
              <a:t>Scenarios updates?</a:t>
            </a:r>
          </a:p>
          <a:p>
            <a:pPr lvl="1"/>
            <a:r>
              <a:rPr lang="en-US" dirty="0"/>
              <a:t>Controller info</a:t>
            </a:r>
          </a:p>
          <a:p>
            <a:pPr lvl="1"/>
            <a:r>
              <a:rPr lang="en-US" dirty="0">
                <a:solidFill>
                  <a:prstClr val="black"/>
                </a:solidFill>
              </a:rPr>
              <a:t>SIMCELL location, names, and phone numbers</a:t>
            </a:r>
          </a:p>
          <a:p>
            <a:pPr lvl="1"/>
            <a:r>
              <a:rPr lang="en-US" dirty="0">
                <a:solidFill>
                  <a:prstClr val="black"/>
                </a:solidFill>
              </a:rPr>
              <a:t>Schedule C/E Briefing. </a:t>
            </a:r>
          </a:p>
          <a:p>
            <a:pPr lvl="2"/>
            <a:r>
              <a:rPr lang="en-US" dirty="0">
                <a:solidFill>
                  <a:prstClr val="black"/>
                </a:solidFill>
              </a:rPr>
              <a:t>DR – Suggest morning before DR.</a:t>
            </a:r>
          </a:p>
          <a:p>
            <a:pPr lvl="2"/>
            <a:r>
              <a:rPr lang="en-US" dirty="0">
                <a:solidFill>
                  <a:prstClr val="black"/>
                </a:solidFill>
              </a:rPr>
              <a:t>EE – Suggest FEMA hotel conference room on morning before EE</a:t>
            </a:r>
          </a:p>
          <a:p>
            <a:pPr lvl="1"/>
            <a:r>
              <a:rPr lang="en-US" dirty="0">
                <a:solidFill>
                  <a:prstClr val="black"/>
                </a:solidFill>
              </a:rPr>
              <a:t>Controller Debrief date/location.  Combine with AAC?</a:t>
            </a:r>
          </a:p>
          <a:p>
            <a:pPr lvl="1"/>
            <a:r>
              <a:rPr lang="en-US" dirty="0">
                <a:solidFill>
                  <a:prstClr val="black"/>
                </a:solidFill>
              </a:rPr>
              <a:t>Appendix D. Are the maps the correct version?</a:t>
            </a:r>
          </a:p>
          <a:p>
            <a:pPr lvl="1"/>
            <a:endParaRPr lang="en-US" dirty="0">
              <a:solidFill>
                <a:prstClr val="black"/>
              </a:solidFill>
            </a:endParaRPr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sz="1350" kern="0" smtClean="0">
                <a:solidFill>
                  <a:sysClr val="windowText" lastClr="000000"/>
                </a:solidFill>
              </a:rPr>
              <a:pPr defTabSz="685800">
                <a:defRPr/>
              </a:pPr>
              <a:t>8</a:t>
            </a:fld>
            <a:endParaRPr lang="en-US" sz="1350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8229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4877" y="985837"/>
            <a:ext cx="6414246" cy="622301"/>
          </a:xfrm>
        </p:spPr>
        <p:txBody>
          <a:bodyPr/>
          <a:lstStyle/>
          <a:p>
            <a:r>
              <a:rPr lang="en-US" sz="3200" dirty="0"/>
              <a:t>Review Documentation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EOP</a:t>
            </a:r>
          </a:p>
          <a:p>
            <a:pPr lvl="1"/>
            <a:r>
              <a:rPr lang="en-US" dirty="0">
                <a:solidFill>
                  <a:prstClr val="black"/>
                </a:solidFill>
              </a:rPr>
              <a:t>Area 1</a:t>
            </a:r>
          </a:p>
          <a:p>
            <a:pPr lvl="2"/>
            <a:r>
              <a:rPr lang="en-US" dirty="0">
                <a:solidFill>
                  <a:prstClr val="black"/>
                </a:solidFill>
              </a:rPr>
              <a:t>1.a.1. County MS-1. When in 2021?</a:t>
            </a:r>
          </a:p>
          <a:p>
            <a:pPr lvl="2"/>
            <a:r>
              <a:rPr lang="en-US" dirty="0">
                <a:solidFill>
                  <a:prstClr val="black"/>
                </a:solidFill>
              </a:rPr>
              <a:t>1.c.1. County TCP/ACP. </a:t>
            </a:r>
          </a:p>
          <a:p>
            <a:pPr lvl="2"/>
            <a:endParaRPr lang="en-US" dirty="0">
              <a:solidFill>
                <a:prstClr val="black"/>
              </a:solidFill>
            </a:endParaRPr>
          </a:p>
          <a:p>
            <a:pPr lvl="2"/>
            <a:endParaRPr lang="en-US" dirty="0">
              <a:solidFill>
                <a:prstClr val="black"/>
              </a:solidFill>
            </a:endParaRPr>
          </a:p>
          <a:p>
            <a:pPr lvl="2"/>
            <a:r>
              <a:rPr lang="en-US" dirty="0">
                <a:solidFill>
                  <a:prstClr val="black"/>
                </a:solidFill>
                <a:highlight>
                  <a:srgbClr val="FFFF00"/>
                </a:highlight>
              </a:rPr>
              <a:t>May need more room for this slide.</a:t>
            </a:r>
          </a:p>
          <a:p>
            <a:pPr lvl="1"/>
            <a:endParaRPr lang="en-US" dirty="0">
              <a:solidFill>
                <a:prstClr val="black"/>
              </a:solidFill>
            </a:endParaRPr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sz="1350" kern="0" smtClean="0">
                <a:solidFill>
                  <a:sysClr val="windowText" lastClr="000000"/>
                </a:solidFill>
              </a:rPr>
              <a:pPr defTabSz="685800">
                <a:defRPr/>
              </a:pPr>
              <a:t>9</a:t>
            </a:fld>
            <a:endParaRPr lang="en-US" sz="1350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4202155"/>
      </p:ext>
    </p:extLst>
  </p:cSld>
  <p:clrMapOvr>
    <a:masterClrMapping/>
  </p:clrMapOvr>
</p:sld>
</file>

<file path=ppt/theme/theme1.xml><?xml version="1.0" encoding="utf-8"?>
<a:theme xmlns:a="http://schemas.openxmlformats.org/drawingml/2006/main" name="EMD Ligh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MV Poster 2" id="{CE8987B6-522B-4DB9-8F08-00422C90F7A7}" vid="{29DFB206-7AE8-44FF-8859-083032E772F3}"/>
    </a:ext>
  </a:extLst>
</a:theme>
</file>

<file path=ppt/theme/theme2.xml><?xml version="1.0" encoding="utf-8"?>
<a:theme xmlns:a="http://schemas.openxmlformats.org/drawingml/2006/main" name="EMD Dark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MV Poster 2" id="{CE8987B6-522B-4DB9-8F08-00422C90F7A7}" vid="{29DFB206-7AE8-44FF-8859-083032E772F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SharedWithUsers xmlns="f5fb8e20-718c-40db-aae0-0fa88f5c23a5">
      <UserInfo>
        <DisplayName>Yemm, Keily</DisplayName>
        <AccountId>143</AccountId>
        <AccountType/>
      </UserInfo>
    </SharedWithUsers>
    <_dlc_DocId xmlns="f5fb8e20-718c-40db-aae0-0fa88f5c23a5">7HJ6J476QSUK-619497112-29947</_dlc_DocId>
    <_dlc_DocIdUrl xmlns="f5fb8e20-718c-40db-aae0-0fa88f5c23a5">
      <Url>https://stateofwa.sharepoint.com/sites/mil-emergencymanagement/Prep/EnA/_layouts/15/DocIdRedir.aspx?ID=7HJ6J476QSUK-619497112-29947</Url>
      <Description>7HJ6J476QSUK-619497112-29947</Description>
    </_dlc_DocIdUrl>
    <Notes0 xmlns="b358be18-aece-4e92-b210-3ffbd95e50b6" xsi:nil="true"/>
    <_dlc_DocIdPersistId xmlns="f5fb8e20-718c-40db-aae0-0fa88f5c23a5">false</_dlc_DocIdPersistId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BD1CD1DFA50814AA6A4DF05EC0F28C1" ma:contentTypeVersion="1101" ma:contentTypeDescription="Create a new document." ma:contentTypeScope="" ma:versionID="f1ce29fc4cbba5979e45b00c7ac82a73">
  <xsd:schema xmlns:xsd="http://www.w3.org/2001/XMLSchema" xmlns:xs="http://www.w3.org/2001/XMLSchema" xmlns:p="http://schemas.microsoft.com/office/2006/metadata/properties" xmlns:ns1="http://schemas.microsoft.com/sharepoint/v3" xmlns:ns2="f5fb8e20-718c-40db-aae0-0fa88f5c23a5" xmlns:ns3="b358be18-aece-4e92-b210-3ffbd95e50b6" targetNamespace="http://schemas.microsoft.com/office/2006/metadata/properties" ma:root="true" ma:fieldsID="ea1ca9c7b009146e96430e42e29598b0" ns1:_="" ns2:_="" ns3:_="">
    <xsd:import namespace="http://schemas.microsoft.com/sharepoint/v3"/>
    <xsd:import namespace="f5fb8e20-718c-40db-aae0-0fa88f5c23a5"/>
    <xsd:import namespace="b358be18-aece-4e92-b210-3ffbd95e50b6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2:SharedWithUsers" minOccurs="0"/>
                <xsd:element ref="ns2:SharedWithDetails" minOccurs="0"/>
                <xsd:element ref="ns1:_ip_UnifiedCompliancePolicyProperties" minOccurs="0"/>
                <xsd:element ref="ns1:_ip_UnifiedCompliancePolicyUIActio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Notes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fb8e20-718c-40db-aae0-0fa88f5c23a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58be18-aece-4e92-b210-3ffbd95e50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Notes0" ma:index="22" nillable="true" ma:displayName="Notes" ma:description="Notes regarding this item." ma:internalName="Notes0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8E0696-B6FF-44A7-BF2D-CD70E65755E4}">
  <ds:schemaRefs>
    <ds:schemaRef ds:uri="http://purl.org/dc/dcmitype/"/>
    <ds:schemaRef ds:uri="http://purl.org/dc/terms/"/>
    <ds:schemaRef ds:uri="http://schemas.microsoft.com/office/2006/metadata/properties"/>
    <ds:schemaRef ds:uri="b358be18-aece-4e92-b210-3ffbd95e50b6"/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f5fb8e20-718c-40db-aae0-0fa88f5c23a5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941B8FF5-CBF2-48E4-B44F-232D78B9EF58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6C011B84-D15F-40D7-8A4A-F02A58A75272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74124223-ABDD-4164-8FC2-65AD3151578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5fb8e20-718c-40db-aae0-0fa88f5c23a5"/>
    <ds:schemaRef ds:uri="b358be18-aece-4e92-b210-3ffbd95e50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422</Words>
  <Application>Microsoft Office PowerPoint</Application>
  <PresentationFormat>On-screen Show (4:3)</PresentationFormat>
  <Paragraphs>83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EMD Light</vt:lpstr>
      <vt:lpstr>EMD Dark</vt:lpstr>
      <vt:lpstr>Mid-Term Planning Meeting  REP Dress Rehearsal Exercise – 01/01/01 REP Evaluated Exercise – 01/01/01</vt:lpstr>
      <vt:lpstr>Agenda</vt:lpstr>
      <vt:lpstr>Exercise Organization and Staffing</vt:lpstr>
      <vt:lpstr>Scenario Timelines</vt:lpstr>
      <vt:lpstr>Scheduling</vt:lpstr>
      <vt:lpstr>Logistics</vt:lpstr>
      <vt:lpstr>Administrative </vt:lpstr>
      <vt:lpstr>Review Documentation </vt:lpstr>
      <vt:lpstr>Review Documentation </vt:lpstr>
      <vt:lpstr>Closing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Mid-Term Planning Meeting  CGS Dress Rehearsal Exercise – 08/31/21 CGS Evaluated Exercise – 10/26/21</dc:title>
  <cp:lastModifiedBy>Hann, Laura (MIL)</cp:lastModifiedBy>
  <cp:revision>3</cp:revision>
  <dcterms:modified xsi:type="dcterms:W3CDTF">2021-04-13T23:26:11Z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0x010100FBD1CD1DFA50814AA6A4DF05EC0F28C1</vt:lpwstr>
  </property>
  <property fmtid="{D5CDD505-2E9C-101B-9397-08002B2CF9AE}" pid="3" name="_dlc_DocIdItemGuid">
    <vt:lpwstr>dabcec39-34a4-4b52-b855-23f4808253fd</vt:lpwstr>
  </property>
  <property fmtid="{D5CDD505-2E9C-101B-9397-08002B2CF9AE}" pid="4" name="Order">
    <vt:r8>1088300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ExtendedDescription">
    <vt:lpwstr/>
  </property>
  <property fmtid="{D5CDD505-2E9C-101B-9397-08002B2CF9AE}" pid="8" name="ComplianceAssetId">
    <vt:lpwstr/>
  </property>
  <property fmtid="{D5CDD505-2E9C-101B-9397-08002B2CF9AE}" pid="9" name="TemplateUrl">
    <vt:lpwstr/>
  </property>
</Properties>
</file>