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  <p:sldMasterId id="2147483698" r:id="rId6"/>
  </p:sldMasterIdLst>
  <p:notesMasterIdLst>
    <p:notesMasterId r:id="rId26"/>
  </p:notesMasterIdLst>
  <p:handoutMasterIdLst>
    <p:handoutMasterId r:id="rId27"/>
  </p:handoutMasterIdLst>
  <p:sldIdLst>
    <p:sldId id="260" r:id="rId7"/>
    <p:sldId id="261" r:id="rId8"/>
    <p:sldId id="265" r:id="rId9"/>
    <p:sldId id="262" r:id="rId10"/>
    <p:sldId id="277" r:id="rId11"/>
    <p:sldId id="267" r:id="rId12"/>
    <p:sldId id="266" r:id="rId13"/>
    <p:sldId id="278" r:id="rId14"/>
    <p:sldId id="279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81" r:id="rId24"/>
    <p:sldId id="264" r:id="rId25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ncheloe, Tirzah (MIL)" initials="KT(" lastIdx="1" clrIdx="0">
    <p:extLst>
      <p:ext uri="{19B8F6BF-5375-455C-9EA6-DF929625EA0E}">
        <p15:presenceInfo xmlns:p15="http://schemas.microsoft.com/office/powerpoint/2012/main" userId="Kincheloe, Tirzah (MIL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54"/>
    <a:srgbClr val="A8C1D4"/>
    <a:srgbClr val="5D8A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912748-70AB-4C8A-A6CA-AB69792E31CB}" v="8" dt="2021-04-13T22:45:46.9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97" autoAdjust="0"/>
    <p:restoredTop sz="94207" autoAdjust="0"/>
  </p:normalViewPr>
  <p:slideViewPr>
    <p:cSldViewPr snapToGrid="0">
      <p:cViewPr varScale="1">
        <p:scale>
          <a:sx n="86" d="100"/>
          <a:sy n="86" d="100"/>
        </p:scale>
        <p:origin x="175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3E330D-CC29-41FF-81B9-CBF84678F6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1968" cy="466912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447022-2754-425E-B76C-DFB5B78178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6333" y="1"/>
            <a:ext cx="3041968" cy="466912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r">
              <a:defRPr sz="1200"/>
            </a:lvl1pPr>
          </a:lstStyle>
          <a:p>
            <a:fld id="{01D4D7B2-17C7-4598-98D4-A1B2196EF86D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83FD6F-898C-4C64-9963-C77A626FC7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9015"/>
            <a:ext cx="3041968" cy="466911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EF87A-E0E6-4E53-9C63-F3F511AB5F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6333" y="8839015"/>
            <a:ext cx="3041968" cy="466911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r">
              <a:defRPr sz="1200"/>
            </a:lvl1pPr>
          </a:lstStyle>
          <a:p>
            <a:fld id="{5D668092-E6B5-4C4E-B708-5B59C886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63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1968" cy="466912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1"/>
            <a:ext cx="3041968" cy="466912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r">
              <a:defRPr sz="1200"/>
            </a:lvl1pPr>
          </a:lstStyle>
          <a:p>
            <a:fld id="{F2DCE0EE-CB9A-4C7E-99BF-E23174DA4E51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9" tIns="46640" rIns="93279" bIns="466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7"/>
            <a:ext cx="5615940" cy="3664209"/>
          </a:xfrm>
          <a:prstGeom prst="rect">
            <a:avLst/>
          </a:prstGeom>
        </p:spPr>
        <p:txBody>
          <a:bodyPr vert="horz" lIns="93279" tIns="46640" rIns="93279" bIns="4664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5"/>
            <a:ext cx="3041968" cy="466911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5"/>
            <a:ext cx="3041968" cy="466911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r">
              <a:defRPr sz="1200"/>
            </a:lvl1pPr>
          </a:lstStyle>
          <a:p>
            <a:fld id="{6CC64AF2-A3CB-45D5-8C07-C0DA2726E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95814" cy="365125"/>
          </a:xfrm>
          <a:prstGeom prst="rect">
            <a:avLst/>
          </a:prstGeom>
        </p:spPr>
        <p:txBody>
          <a:bodyPr/>
          <a:lstStyle/>
          <a:p>
            <a:pPr defTabSz="685800">
              <a:defRPr/>
            </a:pPr>
            <a:r>
              <a:rPr lang="en-US" sz="1350" kern="0">
                <a:solidFill>
                  <a:sysClr val="windowText" lastClr="000000"/>
                </a:solidFill>
              </a:rPr>
              <a:t>POC: First &amp; Last Name; Phone XXX-XXXX; Version 1.0</a:t>
            </a:r>
            <a:endParaRPr lang="en-US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67550" y="6492875"/>
            <a:ext cx="2057400" cy="365125"/>
          </a:xfrm>
        </p:spPr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‹#›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1256602"/>
            <a:ext cx="7886700" cy="6213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058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295400"/>
            <a:ext cx="7886700" cy="622301"/>
          </a:xfrm>
        </p:spPr>
        <p:txBody>
          <a:bodyPr>
            <a:noAutofit/>
          </a:bodyPr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7701"/>
            <a:ext cx="7886700" cy="425926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" y="6492875"/>
            <a:ext cx="3908809" cy="365125"/>
          </a:xfrm>
          <a:prstGeom prst="rect">
            <a:avLst/>
          </a:prstGeom>
        </p:spPr>
        <p:txBody>
          <a:bodyPr/>
          <a:lstStyle/>
          <a:p>
            <a:pPr defTabSz="685800">
              <a:defRPr/>
            </a:pPr>
            <a:r>
              <a:rPr lang="en-US" sz="1350" kern="0">
                <a:solidFill>
                  <a:sysClr val="windowText" lastClr="000000"/>
                </a:solidFill>
              </a:rPr>
              <a:t>POC: First &amp; Last Name; Phone XXX-XXXX; Version 1.0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‹#›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68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algn="ctr" defTabSz="685800">
              <a:defRPr/>
            </a:pPr>
            <a:r>
              <a:rPr lang="en-US" sz="900" kern="0">
                <a:solidFill>
                  <a:schemeClr val="tx1">
                    <a:tint val="75000"/>
                  </a:schemeClr>
                </a:solidFill>
              </a:rPr>
              <a:t>POC: First &amp; Last Name; Phone XXX-XXXX; Version 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56425" y="6492875"/>
            <a:ext cx="2057400" cy="365125"/>
          </a:xfrm>
        </p:spPr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8650" y="2790825"/>
            <a:ext cx="3448050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67300" y="2803525"/>
            <a:ext cx="3448050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28650" y="2120900"/>
            <a:ext cx="3448050" cy="50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5"/>
          </p:nvPr>
        </p:nvSpPr>
        <p:spPr>
          <a:xfrm>
            <a:off x="5067300" y="2086719"/>
            <a:ext cx="3448050" cy="50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6942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308100"/>
            <a:ext cx="2949178" cy="996950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08100"/>
            <a:ext cx="4629150" cy="45529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52700"/>
            <a:ext cx="2949178" cy="33162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685800">
              <a:defRPr/>
            </a:pPr>
            <a:r>
              <a:rPr lang="en-US" sz="1350" kern="0">
                <a:solidFill>
                  <a:sysClr val="windowText" lastClr="000000"/>
                </a:solidFill>
              </a:rPr>
              <a:t>POC: First &amp; Last Name; Phone XXX-XXXX; Version 1.0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‹#›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709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algn="ctr" defTabSz="685800">
              <a:defRPr/>
            </a:pPr>
            <a:r>
              <a:rPr lang="en-US" sz="900" kern="0">
                <a:solidFill>
                  <a:schemeClr val="tx1">
                    <a:tint val="75000"/>
                  </a:schemeClr>
                </a:solidFill>
              </a:rPr>
              <a:t>POC: First &amp; Last Name; Phone XXX-XXXX; Version 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704850" y="2209800"/>
            <a:ext cx="3009900" cy="39497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5154216" y="2030314"/>
            <a:ext cx="2949178" cy="717648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Click to edit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154216" y="2843212"/>
            <a:ext cx="2949178" cy="33162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9173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algn="ctr" defTabSz="685800">
              <a:defRPr/>
            </a:pPr>
            <a:r>
              <a:rPr lang="en-US" sz="900" kern="0">
                <a:solidFill>
                  <a:schemeClr val="tx1">
                    <a:tint val="75000"/>
                  </a:schemeClr>
                </a:solidFill>
              </a:rPr>
              <a:t>POC: First &amp; Last Name; Phone XXX-XXXX; Version 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/>
          </p:nvPr>
        </p:nvSpPr>
        <p:spPr>
          <a:xfrm>
            <a:off x="628650" y="2857500"/>
            <a:ext cx="3524250" cy="3302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28650" y="2008883"/>
            <a:ext cx="3524250" cy="717648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Click to edit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410075" y="2074764"/>
            <a:ext cx="4105275" cy="408473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0137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628650" y="2857500"/>
            <a:ext cx="3524250" cy="349885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28650" y="2008883"/>
            <a:ext cx="3524250" cy="717648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Click to edit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410075" y="2074764"/>
            <a:ext cx="4105275" cy="408473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3398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0537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295400"/>
            <a:ext cx="7886700" cy="622301"/>
          </a:xfrm>
        </p:spPr>
        <p:txBody>
          <a:bodyPr>
            <a:noAutofit/>
          </a:bodyPr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7701"/>
            <a:ext cx="7886700" cy="425926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" y="6492875"/>
            <a:ext cx="3908809" cy="365125"/>
          </a:xfrm>
          <a:prstGeom prst="rect">
            <a:avLst/>
          </a:prstGeom>
        </p:spPr>
        <p:txBody>
          <a:bodyPr/>
          <a:lstStyle/>
          <a:p>
            <a:pPr defTabSz="685800">
              <a:defRPr/>
            </a:pPr>
            <a:r>
              <a:rPr lang="en-US" sz="1350" kern="0">
                <a:solidFill>
                  <a:sysClr val="windowText" lastClr="000000"/>
                </a:solidFill>
              </a:rPr>
              <a:t>POC: First &amp; Last Name; Phone XXX-XXXX; Version 1.0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‹#›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66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algn="ctr" defTabSz="685800">
              <a:defRPr/>
            </a:pPr>
            <a:r>
              <a:rPr lang="en-US" sz="900" kern="0">
                <a:solidFill>
                  <a:schemeClr val="tx1">
                    <a:tint val="75000"/>
                  </a:schemeClr>
                </a:solidFill>
              </a:rPr>
              <a:t>POC: First &amp; Last Name; Phone XXX-XXXX; Version 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56425" y="6492875"/>
            <a:ext cx="2057400" cy="365125"/>
          </a:xfrm>
        </p:spPr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8650" y="2790825"/>
            <a:ext cx="3448050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67300" y="2803525"/>
            <a:ext cx="3448050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28650" y="2120900"/>
            <a:ext cx="3448050" cy="50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5"/>
          </p:nvPr>
        </p:nvSpPr>
        <p:spPr>
          <a:xfrm>
            <a:off x="5067300" y="2086719"/>
            <a:ext cx="3448050" cy="50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184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308100"/>
            <a:ext cx="2949178" cy="996950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08100"/>
            <a:ext cx="4629150" cy="45529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52700"/>
            <a:ext cx="2949178" cy="33162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685800">
              <a:defRPr/>
            </a:pPr>
            <a:r>
              <a:rPr lang="en-US" sz="1350" kern="0">
                <a:solidFill>
                  <a:sysClr val="windowText" lastClr="000000"/>
                </a:solidFill>
              </a:rPr>
              <a:t>POC: First &amp; Last Name; Phone XXX-XXXX; Version 1.0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‹#›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19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algn="ctr" defTabSz="685800">
              <a:defRPr/>
            </a:pPr>
            <a:r>
              <a:rPr lang="en-US" sz="900" kern="0">
                <a:solidFill>
                  <a:schemeClr val="tx1">
                    <a:tint val="75000"/>
                  </a:schemeClr>
                </a:solidFill>
              </a:rPr>
              <a:t>POC: First &amp; Last Name; Phone XXX-XXXX; Version 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704850" y="2209800"/>
            <a:ext cx="3009900" cy="39497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5154216" y="2030314"/>
            <a:ext cx="2949178" cy="717648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Click to edit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154216" y="2843212"/>
            <a:ext cx="2949178" cy="33162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360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algn="ctr" defTabSz="685800">
              <a:defRPr/>
            </a:pPr>
            <a:r>
              <a:rPr lang="en-US" sz="900" kern="0">
                <a:solidFill>
                  <a:schemeClr val="tx1">
                    <a:tint val="75000"/>
                  </a:schemeClr>
                </a:solidFill>
              </a:rPr>
              <a:t>POC: First &amp; Last Name; Phone XXX-XXXX; Version 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/>
          </p:nvPr>
        </p:nvSpPr>
        <p:spPr>
          <a:xfrm>
            <a:off x="628650" y="2857500"/>
            <a:ext cx="3524250" cy="3302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28650" y="2008883"/>
            <a:ext cx="3524250" cy="717648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Click to edit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410075" y="2074764"/>
            <a:ext cx="4105275" cy="408473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479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628650" y="2857500"/>
            <a:ext cx="3524250" cy="349885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28650" y="2008883"/>
            <a:ext cx="3524250" cy="717648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Click to edit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410075" y="2074764"/>
            <a:ext cx="4105275" cy="408473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435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80181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95814" cy="365125"/>
          </a:xfrm>
          <a:prstGeom prst="rect">
            <a:avLst/>
          </a:prstGeom>
        </p:spPr>
        <p:txBody>
          <a:bodyPr/>
          <a:lstStyle/>
          <a:p>
            <a:pPr defTabSz="685800">
              <a:defRPr/>
            </a:pPr>
            <a:r>
              <a:rPr lang="en-US" sz="1350" kern="0">
                <a:solidFill>
                  <a:sysClr val="windowText" lastClr="000000"/>
                </a:solidFill>
              </a:rPr>
              <a:t>POC: First &amp; Last Name; Phone XXX-XXXX; Version 1.0</a:t>
            </a:r>
            <a:endParaRPr lang="en-US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67550" y="6492875"/>
            <a:ext cx="2057400" cy="365125"/>
          </a:xfrm>
        </p:spPr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‹#›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1256602"/>
            <a:ext cx="7886700" cy="6213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709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56602"/>
            <a:ext cx="7886700" cy="621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37570"/>
            <a:ext cx="7886700" cy="4239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8650" y="648652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9138285" cy="1005419"/>
            <a:chOff x="7620" y="17384"/>
            <a:chExt cx="12184380" cy="1226789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7620" y="17384"/>
              <a:ext cx="12184380" cy="1090624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219671" y="145267"/>
              <a:ext cx="8037797" cy="7135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EMERGENCY MANAGEMENT DIVISION</a:t>
              </a:r>
            </a:p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“A disaster ready and resilient Washington State”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20" y="918452"/>
              <a:ext cx="12184380" cy="12990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3" y="1115622"/>
              <a:ext cx="12180569" cy="128551"/>
            </a:xfrm>
            <a:prstGeom prst="rect">
              <a:avLst/>
            </a:prstGeom>
            <a:solidFill>
              <a:srgbClr val="A8C1D4"/>
            </a:solidFill>
            <a:ln>
              <a:solidFill>
                <a:srgbClr val="A8C1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" y="18583"/>
            <a:ext cx="1004427" cy="98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7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3" r:id="rId3"/>
    <p:sldLayoutId id="2147483692" r:id="rId4"/>
    <p:sldLayoutId id="2147483694" r:id="rId5"/>
    <p:sldLayoutId id="2147483695" r:id="rId6"/>
    <p:sldLayoutId id="2147483696" r:id="rId7"/>
    <p:sldLayoutId id="2147483697" r:id="rId8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A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56602"/>
            <a:ext cx="7886700" cy="621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37570"/>
            <a:ext cx="7886700" cy="4239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8650" y="648652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9138285" cy="1005419"/>
            <a:chOff x="7620" y="17384"/>
            <a:chExt cx="12184380" cy="1226789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7620" y="17384"/>
              <a:ext cx="12184380" cy="1090624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219671" y="145267"/>
              <a:ext cx="8037797" cy="7135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EMERGENCY MANAGEMENT DIVISION</a:t>
              </a:r>
            </a:p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“A disaster ready and resilient Washington State”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20" y="918452"/>
              <a:ext cx="12184380" cy="12990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3" y="1115622"/>
              <a:ext cx="12180569" cy="12855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" y="18583"/>
            <a:ext cx="1004427" cy="98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73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22729" y="1819275"/>
            <a:ext cx="8431305" cy="167044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Initial Planning Meeting</a:t>
            </a: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REP Dress Rehearsal – 01/01/01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REP Evaluated Exercise – 01/01/01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1143000" y="3602038"/>
            <a:ext cx="6858000" cy="43656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As of: 01 MAR 0000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1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486D0D4-EB2A-4526-B77A-125167146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r>
              <a:rPr lang="en-US" sz="1350" kern="0" dirty="0">
                <a:solidFill>
                  <a:sysClr val="windowText" lastClr="000000"/>
                </a:solidFill>
              </a:rPr>
              <a:t>POC: Firs, Last; Phone xxx-xxx-</a:t>
            </a:r>
            <a:r>
              <a:rPr lang="en-US" sz="1350" kern="0" dirty="0" err="1">
                <a:solidFill>
                  <a:sysClr val="windowText" lastClr="000000"/>
                </a:solidFill>
              </a:rPr>
              <a:t>xxxx</a:t>
            </a:r>
            <a:r>
              <a:rPr lang="en-US" sz="1350" kern="0" dirty="0">
                <a:solidFill>
                  <a:sysClr val="windowText" lastClr="000000"/>
                </a:solidFill>
              </a:rPr>
              <a:t>; Version 1.0</a:t>
            </a:r>
          </a:p>
        </p:txBody>
      </p:sp>
    </p:spTree>
    <p:extLst>
      <p:ext uri="{BB962C8B-B14F-4D97-AF65-F5344CB8AC3E}">
        <p14:creationId xmlns:p14="http://schemas.microsoft.com/office/powerpoint/2010/main" val="412687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921A-D193-45CD-B82D-E00AD06A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Exercise Date and Duration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8A2B1-3DD5-4E8F-8CF2-5BDE5074D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7701"/>
            <a:ext cx="7886700" cy="949324"/>
          </a:xfrm>
        </p:spPr>
        <p:txBody>
          <a:bodyPr/>
          <a:lstStyle/>
          <a:p>
            <a:r>
              <a:rPr lang="en-US" dirty="0"/>
              <a:t>Dress Rehearsal 01/01/01; Evaluated Exercise 01/01/01</a:t>
            </a:r>
          </a:p>
          <a:p>
            <a:r>
              <a:rPr lang="en-US" dirty="0"/>
              <a:t>Duration:  5+ hours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AD646-CBB2-43E3-AC9B-6E5DDEE4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10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E95B195-F338-4C41-8F56-DB3C1823002C}"/>
              </a:ext>
            </a:extLst>
          </p:cNvPr>
          <p:cNvSpPr txBox="1">
            <a:spLocks/>
          </p:cNvSpPr>
          <p:nvPr/>
        </p:nvSpPr>
        <p:spPr>
          <a:xfrm>
            <a:off x="647700" y="2889251"/>
            <a:ext cx="7886700" cy="6223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+mn-lt"/>
              </a:rPr>
              <a:t>Participating Organizations/Venues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82C8B5A-0836-4B60-A159-B1E9E231A427}"/>
              </a:ext>
            </a:extLst>
          </p:cNvPr>
          <p:cNvSpPr txBox="1">
            <a:spLocks/>
          </p:cNvSpPr>
          <p:nvPr/>
        </p:nvSpPr>
        <p:spPr>
          <a:xfrm>
            <a:off x="638175" y="3429000"/>
            <a:ext cx="7886700" cy="322326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/>
              <a:t>(Name)– EOF, MUDAC, JIC</a:t>
            </a:r>
          </a:p>
          <a:p>
            <a:r>
              <a:rPr lang="en-US" b="0" dirty="0"/>
              <a:t>EMD – State EOC, JIC, EOF, Counties</a:t>
            </a:r>
          </a:p>
          <a:p>
            <a:r>
              <a:rPr lang="en-US" b="0" dirty="0"/>
              <a:t>(Name) – EOC, JIC</a:t>
            </a:r>
          </a:p>
          <a:p>
            <a:r>
              <a:rPr lang="en-US" b="0" dirty="0"/>
              <a:t>(Name) – ECC, JIC</a:t>
            </a:r>
          </a:p>
          <a:p>
            <a:r>
              <a:rPr lang="en-US" b="0" dirty="0"/>
              <a:t>DOH – SEOC, ACC, FMT (2), MUDAC, JIC</a:t>
            </a:r>
          </a:p>
          <a:p>
            <a:r>
              <a:rPr lang="en-US" b="0" dirty="0"/>
              <a:t>WSDA – SEOC, ACC, JIC, Counties</a:t>
            </a:r>
          </a:p>
          <a:p>
            <a:r>
              <a:rPr lang="en-US" b="0" dirty="0">
                <a:cs typeface="Calibri"/>
              </a:rPr>
              <a:t>OR DOE – EOC, FMT</a:t>
            </a:r>
          </a:p>
          <a:p>
            <a:r>
              <a:rPr lang="en-US" b="0" dirty="0"/>
              <a:t>FEMA R10 – FIT Team, IMAT, RRCC</a:t>
            </a:r>
          </a:p>
        </p:txBody>
      </p:sp>
    </p:spTree>
    <p:extLst>
      <p:ext uri="{BB962C8B-B14F-4D97-AF65-F5344CB8AC3E}">
        <p14:creationId xmlns:p14="http://schemas.microsoft.com/office/powerpoint/2010/main" val="3932741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921A-D193-45CD-B82D-E00AD06A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Extent of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8A2B1-3DD5-4E8F-8CF2-5BDE5074D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7700"/>
            <a:ext cx="7886700" cy="1069339"/>
          </a:xfrm>
        </p:spPr>
        <p:txBody>
          <a:bodyPr>
            <a:normAutofit fontScale="92500" lnSpcReduction="10000"/>
          </a:bodyPr>
          <a:lstStyle/>
          <a:p>
            <a:r>
              <a:rPr lang="en-US" b="0" dirty="0"/>
              <a:t>Previously approved Extent of Play. Modify as needed. Include Level 2 and Planning Issue redemonstrations.</a:t>
            </a:r>
          </a:p>
          <a:p>
            <a:r>
              <a:rPr lang="en-US" b="0" dirty="0"/>
              <a:t>Submit to Johnson NLT 01/01/01.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AD646-CBB2-43E3-AC9B-6E5DDEE4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11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24015B5-F12C-49A3-AF88-7A2853F35616}"/>
              </a:ext>
            </a:extLst>
          </p:cNvPr>
          <p:cNvSpPr txBox="1">
            <a:spLocks/>
          </p:cNvSpPr>
          <p:nvPr/>
        </p:nvSpPr>
        <p:spPr>
          <a:xfrm>
            <a:off x="647700" y="2886076"/>
            <a:ext cx="7886700" cy="6223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+mn-lt"/>
              </a:rPr>
              <a:t>Exercise Planning Team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7BD99ED-5E13-43DC-AC34-F7718F760957}"/>
              </a:ext>
            </a:extLst>
          </p:cNvPr>
          <p:cNvSpPr txBox="1">
            <a:spLocks/>
          </p:cNvSpPr>
          <p:nvPr/>
        </p:nvSpPr>
        <p:spPr>
          <a:xfrm>
            <a:off x="628650" y="3508376"/>
            <a:ext cx="7886700" cy="31400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/>
              <a:t>(Organization) – Last, Last</a:t>
            </a:r>
          </a:p>
          <a:p>
            <a:r>
              <a:rPr lang="en-US" b="0" dirty="0"/>
              <a:t>EMD – Williams, Johnson</a:t>
            </a:r>
          </a:p>
        </p:txBody>
      </p:sp>
    </p:spTree>
    <p:extLst>
      <p:ext uri="{BB962C8B-B14F-4D97-AF65-F5344CB8AC3E}">
        <p14:creationId xmlns:p14="http://schemas.microsoft.com/office/powerpoint/2010/main" val="3406027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921A-D193-45CD-B82D-E00AD06A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Exercise Assumptions and Artificialities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8A2B1-3DD5-4E8F-8CF2-5BDE5074D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0" dirty="0"/>
              <a:t>Canned weather – Need to update 2020 temps</a:t>
            </a:r>
          </a:p>
          <a:p>
            <a:r>
              <a:rPr lang="en-US" b="0" dirty="0"/>
              <a:t>Weather product injects based upon venue procedures</a:t>
            </a:r>
            <a:r>
              <a:rPr lang="en-US" b="0" dirty="0">
                <a:cs typeface="Calibri"/>
              </a:rPr>
              <a:t>.</a:t>
            </a:r>
          </a:p>
          <a:p>
            <a:r>
              <a:rPr lang="en-US" b="0" dirty="0"/>
              <a:t>Field Team data/activities – in the field or parking lot?</a:t>
            </a:r>
          </a:p>
          <a:p>
            <a:r>
              <a:rPr lang="en-US" b="0" dirty="0"/>
              <a:t>Approved simulated activities must be documented in EOP. If player simulates action – must be documented.</a:t>
            </a:r>
            <a:endParaRPr lang="en-US" b="0" dirty="0">
              <a:cs typeface="Calibri"/>
            </a:endParaRPr>
          </a:p>
          <a:p>
            <a:r>
              <a:rPr lang="en-US" b="0" dirty="0"/>
              <a:t>No live EAS or CodeRED activations. Simulate and document.</a:t>
            </a:r>
          </a:p>
          <a:p>
            <a:r>
              <a:rPr lang="en-US" b="0" dirty="0"/>
              <a:t>No public info documents or social media (SM) posts/tweets to non-exercise participants.  Can use email or other method to document SM posts/tweets.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AD646-CBB2-43E3-AC9B-6E5DDEE4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12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98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921A-D193-45CD-B82D-E00AD06A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Exercise Control and Evaluation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8A2B1-3DD5-4E8F-8CF2-5BDE5074D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0" dirty="0"/>
              <a:t>ERO and each ORO will have 1 Lead Controller. </a:t>
            </a:r>
          </a:p>
          <a:p>
            <a:r>
              <a:rPr lang="en-US" b="0" dirty="0"/>
              <a:t>Each venue/field location will have 1 Lead Venue Controller; may have additional Controllers for larger venues. Venue Controllers report to appropriate Lead Venue Controller.</a:t>
            </a:r>
          </a:p>
          <a:p>
            <a:r>
              <a:rPr lang="en-US" b="0" dirty="0"/>
              <a:t>Strict adherence to MSEL – no impromptu injects without Lead Controller approval.</a:t>
            </a:r>
          </a:p>
          <a:p>
            <a:r>
              <a:rPr lang="en-US" b="0" dirty="0"/>
              <a:t>Lead Controllers coordinate directly to resolve issues</a:t>
            </a:r>
          </a:p>
          <a:p>
            <a:r>
              <a:rPr lang="en-US" b="0" dirty="0"/>
              <a:t>ORO SIMCELL. Each entity to provide support. Minimum 1. </a:t>
            </a:r>
          </a:p>
          <a:p>
            <a:r>
              <a:rPr lang="en-US" b="0" dirty="0"/>
              <a:t>Each venue to have at least one FEMA evaluator for EE.  </a:t>
            </a:r>
          </a:p>
          <a:p>
            <a:r>
              <a:rPr lang="en-US" b="0" dirty="0"/>
              <a:t>AAR to be done by FEMA.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AD646-CBB2-43E3-AC9B-6E5DDEE4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13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13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921A-D193-45CD-B82D-E00AD06A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Exercise Security Organization and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8A2B1-3DD5-4E8F-8CF2-5BDE5074D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0" dirty="0"/>
              <a:t>Each venue to follow own venue security protocols during DR/EE per Plan/procedures.  If different, document in EOP.</a:t>
            </a:r>
          </a:p>
          <a:p>
            <a:r>
              <a:rPr lang="en-US" b="0" dirty="0"/>
              <a:t>All exercise documents are exercise sensitive and should be marked and handled as such.  Tri-Fold brochure/EXPLAN okay to distribute</a:t>
            </a:r>
          </a:p>
          <a:p>
            <a:r>
              <a:rPr lang="en-US" b="0" dirty="0"/>
              <a:t>All injects and exercise documents to be marked as "Exercise</a:t>
            </a:r>
            <a:r>
              <a:rPr lang="en-US" b="0" dirty="0">
                <a:cs typeface="Calibri"/>
              </a:rPr>
              <a:t>".</a:t>
            </a:r>
          </a:p>
          <a:p>
            <a:r>
              <a:rPr lang="en-US" b="0" dirty="0"/>
              <a:t>All phone conversations to begin/end with “This is an exercise”.</a:t>
            </a:r>
            <a:endParaRPr lang="en-US" b="0" dirty="0"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AD646-CBB2-43E3-AC9B-6E5DDEE4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14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120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921A-D193-45CD-B82D-E00AD06A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Exercise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8A2B1-3DD5-4E8F-8CF2-5BDE5074D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7701"/>
            <a:ext cx="7886700" cy="912585"/>
          </a:xfrm>
        </p:spPr>
        <p:txBody>
          <a:bodyPr/>
          <a:lstStyle/>
          <a:p>
            <a:r>
              <a:rPr lang="en-US" b="0" dirty="0"/>
              <a:t>No FRMAC resources</a:t>
            </a:r>
          </a:p>
          <a:p>
            <a:r>
              <a:rPr lang="en-US" b="0" dirty="0"/>
              <a:t>Use location for SIMCELL.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AD646-CBB2-43E3-AC9B-6E5DDEE4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15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7B01483-2EDC-440B-B94A-0A75A78C8BA1}"/>
              </a:ext>
            </a:extLst>
          </p:cNvPr>
          <p:cNvSpPr txBox="1">
            <a:spLocks/>
          </p:cNvSpPr>
          <p:nvPr/>
        </p:nvSpPr>
        <p:spPr>
          <a:xfrm>
            <a:off x="647700" y="2954475"/>
            <a:ext cx="7886700" cy="6223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+mn-lt"/>
              </a:rPr>
              <a:t>Exercise Logistics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29173A3-2A8E-446B-B704-C555F53F3AED}"/>
              </a:ext>
            </a:extLst>
          </p:cNvPr>
          <p:cNvSpPr txBox="1">
            <a:spLocks/>
          </p:cNvSpPr>
          <p:nvPr/>
        </p:nvSpPr>
        <p:spPr>
          <a:xfrm>
            <a:off x="750250" y="4099456"/>
            <a:ext cx="7886700" cy="17788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/>
              <a:t>Each venue responsible for own meals</a:t>
            </a:r>
          </a:p>
          <a:p>
            <a:r>
              <a:rPr lang="en-US" b="0" dirty="0"/>
              <a:t>EMD to provide meals for SEOC and SIMCELL</a:t>
            </a:r>
          </a:p>
          <a:p>
            <a:r>
              <a:rPr lang="en-US" b="0" dirty="0"/>
              <a:t>SIMCELL to follow Multi-Purpose Facility restrictions regarding COVID</a:t>
            </a:r>
          </a:p>
        </p:txBody>
      </p:sp>
    </p:spTree>
    <p:extLst>
      <p:ext uri="{BB962C8B-B14F-4D97-AF65-F5344CB8AC3E}">
        <p14:creationId xmlns:p14="http://schemas.microsoft.com/office/powerpoint/2010/main" val="3982808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921A-D193-45CD-B82D-E00AD06A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Planning Timeline and Milestones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8A2B1-3DD5-4E8F-8CF2-5BDE5074D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7701"/>
            <a:ext cx="7886700" cy="622301"/>
          </a:xfrm>
        </p:spPr>
        <p:txBody>
          <a:bodyPr/>
          <a:lstStyle/>
          <a:p>
            <a:r>
              <a:rPr lang="en-US" b="0" dirty="0"/>
              <a:t>Review and adjust planning timeline document, if needed.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AD646-CBB2-43E3-AC9B-6E5DDEE4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16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F752AE-E916-4429-AF56-06E6BB8245AF}"/>
              </a:ext>
            </a:extLst>
          </p:cNvPr>
          <p:cNvSpPr txBox="1">
            <a:spLocks/>
          </p:cNvSpPr>
          <p:nvPr/>
        </p:nvSpPr>
        <p:spPr>
          <a:xfrm>
            <a:off x="647700" y="2704032"/>
            <a:ext cx="7886700" cy="6223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+mn-lt"/>
              </a:rPr>
              <a:t>Local Issues, Concerns, and Sensitivities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DBFF4F-F85B-4978-BA13-92B913FA22FF}"/>
              </a:ext>
            </a:extLst>
          </p:cNvPr>
          <p:cNvSpPr txBox="1">
            <a:spLocks/>
          </p:cNvSpPr>
          <p:nvPr/>
        </p:nvSpPr>
        <p:spPr>
          <a:xfrm>
            <a:off x="647700" y="3543775"/>
            <a:ext cx="7886700" cy="2018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Observer policy </a:t>
            </a:r>
          </a:p>
          <a:p>
            <a:pPr lvl="1"/>
            <a:r>
              <a:rPr lang="en-US" dirty="0"/>
              <a:t>Escorted</a:t>
            </a:r>
          </a:p>
          <a:p>
            <a:pPr lvl="1"/>
            <a:r>
              <a:rPr lang="en-US" dirty="0"/>
              <a:t>No contact with players</a:t>
            </a:r>
          </a:p>
          <a:p>
            <a:pPr lvl="1"/>
            <a:r>
              <a:rPr lang="en-US" dirty="0"/>
              <a:t>Clearly identified (vest, badge, hat, pink feathered boa, etc.)</a:t>
            </a:r>
          </a:p>
          <a:p>
            <a:r>
              <a:rPr lang="en-US" dirty="0"/>
              <a:t>Anything else?</a:t>
            </a:r>
          </a:p>
        </p:txBody>
      </p:sp>
    </p:spTree>
    <p:extLst>
      <p:ext uri="{BB962C8B-B14F-4D97-AF65-F5344CB8AC3E}">
        <p14:creationId xmlns:p14="http://schemas.microsoft.com/office/powerpoint/2010/main" val="3340185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921A-D193-45CD-B82D-E00AD06A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SME Expertise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8A2B1-3DD5-4E8F-8CF2-5BDE5074D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NWS for Spot Weather Forecast</a:t>
            </a:r>
          </a:p>
          <a:p>
            <a:r>
              <a:rPr lang="en-US" b="0" dirty="0"/>
              <a:t>What expertise is needed on the SIMCELL? Law enforcement? Fire?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AD646-CBB2-43E3-AC9B-6E5DDEE4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17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C2C04BB-5063-494E-AD81-12D145AF152D}"/>
              </a:ext>
            </a:extLst>
          </p:cNvPr>
          <p:cNvSpPr txBox="1">
            <a:spLocks/>
          </p:cNvSpPr>
          <p:nvPr/>
        </p:nvSpPr>
        <p:spPr>
          <a:xfrm>
            <a:off x="949703" y="3342171"/>
            <a:ext cx="7886700" cy="6223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>
                <a:latin typeface="+mn-lt"/>
              </a:rPr>
              <a:t>Contingency Plan Discussion</a:t>
            </a:r>
            <a:endParaRPr lang="en-US" dirty="0">
              <a:latin typeface="+mn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F6A7EF2-AA73-4D4A-8EA2-57822F9082E6}"/>
              </a:ext>
            </a:extLst>
          </p:cNvPr>
          <p:cNvSpPr txBox="1">
            <a:spLocks/>
          </p:cNvSpPr>
          <p:nvPr/>
        </p:nvSpPr>
        <p:spPr>
          <a:xfrm>
            <a:off x="647700" y="3964472"/>
            <a:ext cx="7886700" cy="17483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/>
              <a:t>Contingency injects for critical tasks/decisions</a:t>
            </a:r>
            <a:r>
              <a:rPr lang="en-US" b="0" dirty="0">
                <a:cs typeface="Calibri"/>
              </a:rPr>
              <a:t>.</a:t>
            </a:r>
          </a:p>
          <a:p>
            <a:r>
              <a:rPr lang="en-US" b="0" dirty="0">
                <a:cs typeface="Calibri"/>
              </a:rPr>
              <a:t>Possible weather concerns in October (driving over mountain passes)</a:t>
            </a:r>
          </a:p>
          <a:p>
            <a:r>
              <a:rPr lang="en-US" b="0" dirty="0">
                <a:cs typeface="Calibri"/>
              </a:rPr>
              <a:t>Out-of-Area Players arrive in area day before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782889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921A-D193-45CD-B82D-E00AD06A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Follow-On Meetings/Due Date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8A2B1-3DD5-4E8F-8CF2-5BDE5074D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7701"/>
            <a:ext cx="7886700" cy="3927622"/>
          </a:xfrm>
        </p:spPr>
        <p:txBody>
          <a:bodyPr>
            <a:normAutofit/>
          </a:bodyPr>
          <a:lstStyle/>
          <a:p>
            <a:r>
              <a:rPr lang="en-US" dirty="0"/>
              <a:t>Location – Virtual (MS Teams)</a:t>
            </a:r>
          </a:p>
          <a:p>
            <a:r>
              <a:rPr lang="en-US" dirty="0"/>
              <a:t>EOP changes due to EMD – 01/01/01</a:t>
            </a:r>
          </a:p>
          <a:p>
            <a:r>
              <a:rPr lang="en-US" dirty="0"/>
              <a:t>MSELs (DR and EE) due to EMD – 01/01/01 </a:t>
            </a:r>
          </a:p>
          <a:p>
            <a:r>
              <a:rPr lang="en-US" dirty="0"/>
              <a:t>MPM – 01/01/01</a:t>
            </a:r>
          </a:p>
          <a:p>
            <a:r>
              <a:rPr lang="en-US" dirty="0"/>
              <a:t>Plan/Procedures of Record due to FEMA – 01/01/01</a:t>
            </a:r>
          </a:p>
          <a:p>
            <a:r>
              <a:rPr lang="en-US" dirty="0"/>
              <a:t>FPM – 01/01/01</a:t>
            </a:r>
          </a:p>
          <a:p>
            <a:r>
              <a:rPr lang="en-US" dirty="0"/>
              <a:t>C/E Briefing (DR/EE) – 01/01/01</a:t>
            </a:r>
            <a:r>
              <a:rPr lang="en-US" b="0" dirty="0"/>
              <a:t>/</a:t>
            </a:r>
            <a:r>
              <a:rPr lang="en-US" dirty="0"/>
              <a:t> 01/01/01 (AM)</a:t>
            </a:r>
          </a:p>
          <a:p>
            <a:r>
              <a:rPr lang="en-US" dirty="0"/>
              <a:t>SIMCELL training (DR/EE) – 01/01/01 </a:t>
            </a:r>
            <a:r>
              <a:rPr lang="en-US" b="0" dirty="0"/>
              <a:t>/</a:t>
            </a:r>
            <a:r>
              <a:rPr lang="en-US" dirty="0"/>
              <a:t> 01/01/01 (PM)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AD646-CBB2-43E3-AC9B-6E5DDEE4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18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307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FEB6C-6387-4705-A896-D52059E9B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F8550-F046-4AD6-B172-F8684F8C1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Meeting milestones/deadlines is critical to success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/>
              <a:t>Questions/Comments?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7351CD-6C38-409E-8259-C291D0516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19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02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166" y="1029070"/>
            <a:ext cx="3897667" cy="622301"/>
          </a:xfrm>
        </p:spPr>
        <p:txBody>
          <a:bodyPr/>
          <a:lstStyle/>
          <a:p>
            <a:r>
              <a:rPr lang="en-US" sz="3200" dirty="0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dirty="0"/>
              <a:t>Exercise Scope</a:t>
            </a:r>
          </a:p>
          <a:p>
            <a:r>
              <a:rPr lang="en-US" b="0" dirty="0"/>
              <a:t>Mission Areas</a:t>
            </a:r>
          </a:p>
          <a:p>
            <a:r>
              <a:rPr lang="en-US" b="0" dirty="0"/>
              <a:t>Objectives/Aligned Core Capabilities</a:t>
            </a:r>
          </a:p>
          <a:p>
            <a:r>
              <a:rPr lang="en-US" b="0" dirty="0"/>
              <a:t>Exercise Date and Duration</a:t>
            </a:r>
          </a:p>
          <a:p>
            <a:r>
              <a:rPr lang="en-US" b="0" dirty="0"/>
              <a:t>Participating Organizations/Venues</a:t>
            </a:r>
          </a:p>
          <a:p>
            <a:r>
              <a:rPr lang="en-US" b="0" dirty="0"/>
              <a:t>Extent of Play</a:t>
            </a:r>
          </a:p>
          <a:p>
            <a:r>
              <a:rPr lang="en-US" b="0" dirty="0"/>
              <a:t>Exercise Planning Team</a:t>
            </a:r>
          </a:p>
          <a:p>
            <a:r>
              <a:rPr lang="en-US" b="0" dirty="0"/>
              <a:t>Exercise Assumptions and Artificialities</a:t>
            </a:r>
          </a:p>
          <a:p>
            <a:r>
              <a:rPr lang="en-US" b="0" dirty="0"/>
              <a:t>Exercise Security Organization and Structure</a:t>
            </a:r>
          </a:p>
          <a:p>
            <a:r>
              <a:rPr lang="en-US" b="0" dirty="0"/>
              <a:t>Exercise Control and Evaluation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2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13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166" y="1029070"/>
            <a:ext cx="3897667" cy="622301"/>
          </a:xfrm>
        </p:spPr>
        <p:txBody>
          <a:bodyPr/>
          <a:lstStyle/>
          <a:p>
            <a:r>
              <a:rPr lang="en-US" sz="3200" dirty="0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0" dirty="0"/>
              <a:t>Exercise Resources</a:t>
            </a:r>
          </a:p>
          <a:p>
            <a:r>
              <a:rPr lang="en-US" b="0" dirty="0"/>
              <a:t>Exercise Logistics</a:t>
            </a:r>
          </a:p>
          <a:p>
            <a:r>
              <a:rPr lang="en-US" b="0" dirty="0"/>
              <a:t>Planning Timeline and Milestones</a:t>
            </a:r>
          </a:p>
          <a:p>
            <a:r>
              <a:rPr lang="en-US" b="0" dirty="0"/>
              <a:t>Local Issues, Concerns, and Sensitivities</a:t>
            </a:r>
          </a:p>
          <a:p>
            <a:r>
              <a:rPr lang="en-US" b="0" dirty="0"/>
              <a:t>SME Expertise Needed (SIMCELL)</a:t>
            </a:r>
          </a:p>
          <a:p>
            <a:r>
              <a:rPr lang="en-US" b="0" dirty="0"/>
              <a:t>Contingency Plan Discussion</a:t>
            </a:r>
          </a:p>
          <a:p>
            <a:r>
              <a:rPr lang="en-US" b="0" dirty="0"/>
              <a:t>Follow-On Meeting Dates, Times, Locations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3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9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921A-D193-45CD-B82D-E00AD06A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Exercise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8A2B1-3DD5-4E8F-8CF2-5BDE5074D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Focused on CGS 10-mile EPZ</a:t>
            </a:r>
          </a:p>
          <a:p>
            <a:r>
              <a:rPr lang="en-US" dirty="0"/>
              <a:t>Organizations</a:t>
            </a:r>
          </a:p>
          <a:p>
            <a:pPr lvl="1"/>
            <a:r>
              <a:rPr lang="en-US" dirty="0"/>
              <a:t>(Name) Northwest</a:t>
            </a:r>
          </a:p>
          <a:p>
            <a:pPr lvl="1"/>
            <a:r>
              <a:rPr lang="en-US" dirty="0"/>
              <a:t>(Name) County</a:t>
            </a:r>
          </a:p>
          <a:p>
            <a:pPr lvl="1"/>
            <a:r>
              <a:rPr lang="en-US" dirty="0"/>
              <a:t>(Name) County</a:t>
            </a:r>
          </a:p>
          <a:p>
            <a:pPr lvl="1"/>
            <a:r>
              <a:rPr lang="en-US" dirty="0"/>
              <a:t>WA EMD</a:t>
            </a:r>
          </a:p>
          <a:p>
            <a:pPr lvl="1"/>
            <a:r>
              <a:rPr lang="en-US" dirty="0"/>
              <a:t>WA DOH</a:t>
            </a:r>
          </a:p>
          <a:p>
            <a:pPr lvl="1"/>
            <a:r>
              <a:rPr lang="en-US" dirty="0"/>
              <a:t>WA AGR</a:t>
            </a:r>
            <a:r>
              <a:rPr lang="en-US" dirty="0">
                <a:cs typeface="Calibri"/>
              </a:rPr>
              <a:t> </a:t>
            </a:r>
          </a:p>
          <a:p>
            <a:pPr lvl="1"/>
            <a:r>
              <a:rPr lang="en-US" dirty="0"/>
              <a:t>OR DOE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AD646-CBB2-43E3-AC9B-6E5DDEE4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4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239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03B26-D814-49FF-A79D-47F950DA2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and Development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17D93-62A2-460D-A4DA-158BA6B57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Mission Area (ref RPM (2016) Exhibit II-1, pp 19-20)</a:t>
            </a:r>
          </a:p>
          <a:p>
            <a:pPr lvl="1"/>
            <a:r>
              <a:rPr lang="en-US" dirty="0"/>
              <a:t>Response</a:t>
            </a:r>
          </a:p>
          <a:p>
            <a:pPr lvl="2"/>
            <a:r>
              <a:rPr lang="en-US" dirty="0"/>
              <a:t>Planning</a:t>
            </a:r>
          </a:p>
          <a:p>
            <a:pPr lvl="2"/>
            <a:r>
              <a:rPr lang="en-US" dirty="0"/>
              <a:t>Public Information and Warning</a:t>
            </a:r>
          </a:p>
          <a:p>
            <a:pPr lvl="2"/>
            <a:r>
              <a:rPr lang="en-US" dirty="0"/>
              <a:t>Operational Coordination</a:t>
            </a:r>
          </a:p>
          <a:p>
            <a:pPr lvl="2"/>
            <a:r>
              <a:rPr lang="en-US" dirty="0"/>
              <a:t>Critical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Transportation</a:t>
            </a:r>
            <a:endParaRPr lang="en-US" dirty="0">
              <a:cs typeface="Calibri"/>
            </a:endParaRPr>
          </a:p>
          <a:p>
            <a:pPr lvl="2"/>
            <a:r>
              <a:rPr lang="en-US" dirty="0"/>
              <a:t>Environmental Response/Health and Safety</a:t>
            </a:r>
          </a:p>
          <a:p>
            <a:pPr lvl="2"/>
            <a:r>
              <a:rPr lang="en-US" dirty="0"/>
              <a:t>Mass Care Services</a:t>
            </a:r>
          </a:p>
          <a:p>
            <a:pPr lvl="2"/>
            <a:r>
              <a:rPr lang="en-US" dirty="0"/>
              <a:t>Operational Communications</a:t>
            </a:r>
          </a:p>
          <a:p>
            <a:pPr lvl="2"/>
            <a:r>
              <a:rPr lang="en-US" dirty="0"/>
              <a:t>Public Health, Healthcare, and Emergency Medical Services</a:t>
            </a:r>
          </a:p>
          <a:p>
            <a:pPr lvl="2"/>
            <a:r>
              <a:rPr lang="en-US" dirty="0"/>
              <a:t>Situational Assessment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6BED0-3C7A-4008-8878-0FFDBE5D1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5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214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921A-D193-45CD-B82D-E00AD06A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Proposed Criteria and Core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8A2B1-3DD5-4E8F-8CF2-5BDE5074D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1.a.1. – Operational Communications	</a:t>
            </a:r>
          </a:p>
          <a:p>
            <a:r>
              <a:rPr lang="en-US" b="0" dirty="0"/>
              <a:t>1.b.1. – N/A</a:t>
            </a:r>
          </a:p>
          <a:p>
            <a:r>
              <a:rPr lang="en-US" b="0" dirty="0"/>
              <a:t>1.c.1. – Operational Coordination, Operational Communications, Situational Awareness</a:t>
            </a:r>
          </a:p>
          <a:p>
            <a:r>
              <a:rPr lang="en-US" b="0" dirty="0"/>
              <a:t>1.d.1. – Operational Communications </a:t>
            </a:r>
          </a:p>
          <a:p>
            <a:r>
              <a:rPr lang="en-US" b="0" dirty="0"/>
              <a:t>1.e.1. – Environmental Response/Health and Safety, Mass Care Services, Public and Private Services and Resources, Public Health and Medical Services</a:t>
            </a:r>
          </a:p>
          <a:p>
            <a:r>
              <a:rPr lang="en-US" b="0" dirty="0"/>
              <a:t>2.a.1. – Operational Coordination, Environmental Response/Health and Safety, Situational Assessment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AD646-CBB2-43E3-AC9B-6E5DDEE4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6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214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921A-D193-45CD-B82D-E00AD06A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Proposed Criteria and Core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8A2B1-3DD5-4E8F-8CF2-5BDE5074D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2.b.1. – Operational Coordination, Environmental Response/Health and Safety, Operational Communications, Situational Assessment</a:t>
            </a:r>
          </a:p>
          <a:p>
            <a:r>
              <a:rPr lang="en-US" b="0" dirty="0"/>
              <a:t>2.b.2. – Operational Coordination, Environmental Response/Health and Safety, Operational Communications, Situational Assessment</a:t>
            </a:r>
          </a:p>
          <a:p>
            <a:r>
              <a:rPr lang="en-US" b="0" dirty="0"/>
              <a:t>2.c.1. – Operational Coordination, Operational Communications, Situational Assessment</a:t>
            </a:r>
          </a:p>
          <a:p>
            <a:r>
              <a:rPr lang="en-US" b="0" dirty="0"/>
              <a:t>3.a.1. – Operational Coordination, Environmental Response/Health and Safety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AD646-CBB2-43E3-AC9B-6E5DDEE4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7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133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921A-D193-45CD-B82D-E00AD06A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Proposed Criteria and Core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8A2B1-3DD5-4E8F-8CF2-5BDE5074D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dirty="0"/>
              <a:t>3.b.1. – Public Information and Warning, Operational Coordination, Environmental Response/Health and Safety, Public and Private Services and Resources</a:t>
            </a:r>
          </a:p>
          <a:p>
            <a:r>
              <a:rPr lang="en-US" b="0" dirty="0"/>
              <a:t>3.c.1. – Public Information and Warning, Operational Coordination, Critical Transportation, Environmental Response/Health and Safety </a:t>
            </a:r>
          </a:p>
          <a:p>
            <a:r>
              <a:rPr lang="en-US" b="0" dirty="0"/>
              <a:t>3.c.2. – Operational Coordination, Critical Transportation, Environmental Response/Health and Safety</a:t>
            </a:r>
          </a:p>
          <a:p>
            <a:r>
              <a:rPr lang="en-US" b="0" dirty="0"/>
              <a:t>3.d.1. – Operational Coordination, Critical Transportation, On-Scene Security and Protection</a:t>
            </a:r>
          </a:p>
          <a:p>
            <a:r>
              <a:rPr lang="en-US" b="0" dirty="0"/>
              <a:t>3.d.2. - Operational Coordination, Critical Transportation, Infrastructure Systems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AD646-CBB2-43E3-AC9B-6E5DDEE4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8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81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921A-D193-45CD-B82D-E00AD06A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Proposed Criteria and Core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8A2B1-3DD5-4E8F-8CF2-5BDE5074D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7701"/>
            <a:ext cx="7886700" cy="4465682"/>
          </a:xfrm>
        </p:spPr>
        <p:txBody>
          <a:bodyPr>
            <a:normAutofit/>
          </a:bodyPr>
          <a:lstStyle/>
          <a:p>
            <a:r>
              <a:rPr lang="en-US" b="0" dirty="0"/>
              <a:t>4.a.2. – Operational Coordination, Situational Assessment</a:t>
            </a:r>
          </a:p>
          <a:p>
            <a:r>
              <a:rPr lang="en-US" b="0" dirty="0"/>
              <a:t>4.a.3. – N/A </a:t>
            </a:r>
          </a:p>
          <a:p>
            <a:r>
              <a:rPr lang="en-US" b="0" dirty="0"/>
              <a:t>5.a.1. – Public information and Warning, Operational Coordination, Operational Communications</a:t>
            </a:r>
          </a:p>
          <a:p>
            <a:r>
              <a:rPr lang="en-US" b="0" dirty="0"/>
              <a:t>5.a.3. – Public information and Warning, Operational Communications</a:t>
            </a:r>
          </a:p>
          <a:p>
            <a:r>
              <a:rPr lang="en-US" b="0" dirty="0"/>
              <a:t>5.b.1. – Public information and Warning, Operational Communications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AD646-CBB2-43E3-AC9B-6E5DDEE4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9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294740"/>
      </p:ext>
    </p:extLst>
  </p:cSld>
  <p:clrMapOvr>
    <a:masterClrMapping/>
  </p:clrMapOvr>
</p:sld>
</file>

<file path=ppt/theme/theme1.xml><?xml version="1.0" encoding="utf-8"?>
<a:theme xmlns:a="http://schemas.openxmlformats.org/drawingml/2006/main" name="EMD Ligh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MV Poster 2" id="{CE8987B6-522B-4DB9-8F08-00422C90F7A7}" vid="{29DFB206-7AE8-44FF-8859-083032E772F3}"/>
    </a:ext>
  </a:extLst>
</a:theme>
</file>

<file path=ppt/theme/theme2.xml><?xml version="1.0" encoding="utf-8"?>
<a:theme xmlns:a="http://schemas.openxmlformats.org/drawingml/2006/main" name="EMD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MV Poster 2" id="{CE8987B6-522B-4DB9-8F08-00422C90F7A7}" vid="{29DFB206-7AE8-44FF-8859-083032E772F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5fb8e20-718c-40db-aae0-0fa88f5c23a5">7HJ6J476QSUK-619497112-29946</_dlc_DocId>
    <_dlc_DocIdUrl xmlns="f5fb8e20-718c-40db-aae0-0fa88f5c23a5">
      <Url>https://stateofwa.sharepoint.com/sites/mil-emergencymanagement/Prep/EnA/_layouts/15/DocIdRedir.aspx?ID=7HJ6J476QSUK-619497112-29946</Url>
      <Description>7HJ6J476QSUK-619497112-29946</Description>
    </_dlc_DocIdUrl>
    <SharedWithUsers xmlns="f5fb8e20-718c-40db-aae0-0fa88f5c23a5">
      <UserInfo>
        <DisplayName>Yemm, Keily</DisplayName>
        <AccountId>143</AccountId>
        <AccountType/>
      </UserInfo>
      <UserInfo>
        <DisplayName>Johnson, Lisa (MIL)</DisplayName>
        <AccountId>28</AccountId>
        <AccountType/>
      </UserInfo>
    </SharedWithUsers>
    <_ip_UnifiedCompliancePolicyUIAction xmlns="http://schemas.microsoft.com/sharepoint/v3" xsi:nil="true"/>
    <_ip_UnifiedCompliancePolicyProperties xmlns="http://schemas.microsoft.com/sharepoint/v3" xsi:nil="true"/>
    <Notes0 xmlns="b358be18-aece-4e92-b210-3ffbd95e50b6" xsi:nil="true"/>
    <_dlc_DocIdPersistId xmlns="f5fb8e20-718c-40db-aae0-0fa88f5c23a5">false</_dlc_DocIdPersistI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D1CD1DFA50814AA6A4DF05EC0F28C1" ma:contentTypeVersion="1101" ma:contentTypeDescription="Create a new document." ma:contentTypeScope="" ma:versionID="f1ce29fc4cbba5979e45b00c7ac82a73">
  <xsd:schema xmlns:xsd="http://www.w3.org/2001/XMLSchema" xmlns:xs="http://www.w3.org/2001/XMLSchema" xmlns:p="http://schemas.microsoft.com/office/2006/metadata/properties" xmlns:ns1="http://schemas.microsoft.com/sharepoint/v3" xmlns:ns2="f5fb8e20-718c-40db-aae0-0fa88f5c23a5" xmlns:ns3="b358be18-aece-4e92-b210-3ffbd95e50b6" targetNamespace="http://schemas.microsoft.com/office/2006/metadata/properties" ma:root="true" ma:fieldsID="ea1ca9c7b009146e96430e42e29598b0" ns1:_="" ns2:_="" ns3:_="">
    <xsd:import namespace="http://schemas.microsoft.com/sharepoint/v3"/>
    <xsd:import namespace="f5fb8e20-718c-40db-aae0-0fa88f5c23a5"/>
    <xsd:import namespace="b358be18-aece-4e92-b210-3ffbd95e50b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Notes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fb8e20-718c-40db-aae0-0fa88f5c23a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58be18-aece-4e92-b210-3ffbd95e50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Notes0" ma:index="22" nillable="true" ma:displayName="Notes" ma:description="Notes regarding this item." ma:internalName="Notes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8E0696-B6FF-44A7-BF2D-CD70E65755E4}">
  <ds:schemaRefs>
    <ds:schemaRef ds:uri="http://www.w3.org/XML/1998/namespace"/>
    <ds:schemaRef ds:uri="http://purl.org/dc/terms/"/>
    <ds:schemaRef ds:uri="f5fb8e20-718c-40db-aae0-0fa88f5c23a5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358be18-aece-4e92-b210-3ffbd95e50b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C011B84-D15F-40D7-8A4A-F02A58A752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6C99C5-0762-412D-8538-BCF0A46CD1C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98C525E-8A51-4213-8E85-826D00C683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5fb8e20-718c-40db-aae0-0fa88f5c23a5"/>
    <ds:schemaRef ds:uri="b358be18-aece-4e92-b210-3ffbd95e50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1174</Words>
  <Application>Microsoft Office PowerPoint</Application>
  <PresentationFormat>On-screen Show (4:3)</PresentationFormat>
  <Paragraphs>159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EMD Light</vt:lpstr>
      <vt:lpstr>EMD Dark</vt:lpstr>
      <vt:lpstr>Initial Planning Meeting  REP Dress Rehearsal – 01/01/01 REP Evaluated Exercise – 01/01/01</vt:lpstr>
      <vt:lpstr>Agenda</vt:lpstr>
      <vt:lpstr>Agenda</vt:lpstr>
      <vt:lpstr>Exercise Scope</vt:lpstr>
      <vt:lpstr>Design and Development Resources</vt:lpstr>
      <vt:lpstr>Proposed Criteria and Core Capabilities</vt:lpstr>
      <vt:lpstr>Proposed Criteria and Core Capabilities</vt:lpstr>
      <vt:lpstr>Proposed Criteria and Core Capabilities</vt:lpstr>
      <vt:lpstr>Proposed Criteria and Core Capabilities</vt:lpstr>
      <vt:lpstr>Exercise Date and Duration</vt:lpstr>
      <vt:lpstr>Extent of Play</vt:lpstr>
      <vt:lpstr>Exercise Assumptions and Artificialities</vt:lpstr>
      <vt:lpstr>Exercise Control and Evaluation Structure</vt:lpstr>
      <vt:lpstr>Exercise Security Organization and Structure</vt:lpstr>
      <vt:lpstr>Exercise Resources</vt:lpstr>
      <vt:lpstr>Planning Timeline and Milestones</vt:lpstr>
      <vt:lpstr>SME Expertise Needed</vt:lpstr>
      <vt:lpstr>Follow-On Meetings/Due Date Info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Planning Meeting  CGS Dress Rehearsal – 08/31/21 CGS Evaluated Exercise – 10/26/21</dc:title>
  <cp:lastModifiedBy>Hann, Laura (MIL)</cp:lastModifiedBy>
  <cp:revision>3</cp:revision>
  <dcterms:modified xsi:type="dcterms:W3CDTF">2021-04-13T22:47:40Z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0x010100FBD1CD1DFA50814AA6A4DF05EC0F28C1</vt:lpwstr>
  </property>
  <property fmtid="{D5CDD505-2E9C-101B-9397-08002B2CF9AE}" pid="3" name="_dlc_DocIdItemGuid">
    <vt:lpwstr>655f004c-b6a8-458e-9442-9f98077884d0</vt:lpwstr>
  </property>
  <property fmtid="{D5CDD505-2E9C-101B-9397-08002B2CF9AE}" pid="4" name="Order">
    <vt:r8>1088100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</Properties>
</file>