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5"/>
    <p:sldMasterId id="2147483698" r:id="rId6"/>
  </p:sldMasterIdLst>
  <p:notesMasterIdLst>
    <p:notesMasterId r:id="rId26"/>
  </p:notesMasterIdLst>
  <p:handoutMasterIdLst>
    <p:handoutMasterId r:id="rId27"/>
  </p:handoutMasterIdLst>
  <p:sldIdLst>
    <p:sldId id="260" r:id="rId7"/>
    <p:sldId id="261" r:id="rId8"/>
    <p:sldId id="265" r:id="rId9"/>
    <p:sldId id="262" r:id="rId10"/>
    <p:sldId id="277" r:id="rId11"/>
    <p:sldId id="267" r:id="rId12"/>
    <p:sldId id="266" r:id="rId13"/>
    <p:sldId id="278" r:id="rId14"/>
    <p:sldId id="279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6" r:id="rId23"/>
    <p:sldId id="281" r:id="rId24"/>
    <p:sldId id="264" r:id="rId25"/>
  </p:sldIdLst>
  <p:sldSz cx="9144000" cy="6858000" type="screen4x3"/>
  <p:notesSz cx="7019925" cy="93059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incheloe, Tirzah (MIL)" initials="KT(" lastIdx="1" clrIdx="0">
    <p:extLst>
      <p:ext uri="{19B8F6BF-5375-455C-9EA6-DF929625EA0E}">
        <p15:presenceInfo xmlns:p15="http://schemas.microsoft.com/office/powerpoint/2012/main" userId="Kincheloe, Tirzah (MIL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A54"/>
    <a:srgbClr val="A8C1D4"/>
    <a:srgbClr val="5D8A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3912748-70AB-4C8A-A6CA-AB69792E31CB}" v="8" dt="2021-04-13T22:45:46.99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897" autoAdjust="0"/>
    <p:restoredTop sz="94207" autoAdjust="0"/>
  </p:normalViewPr>
  <p:slideViewPr>
    <p:cSldViewPr snapToGrid="0">
      <p:cViewPr varScale="1">
        <p:scale>
          <a:sx n="86" d="100"/>
          <a:sy n="86" d="100"/>
        </p:scale>
        <p:origin x="1757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2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commentAuthors" Target="commentAuthor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Relationship Id="rId8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03E330D-CC29-41FF-81B9-CBF84678F6A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447022-2754-425E-B76C-DFB5B781789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6333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01D4D7B2-17C7-4598-98D4-A1B2196EF86D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83FD6F-898C-4C64-9963-C77A626FC77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7EF87A-E0E6-4E53-9C63-F3F511AB5F5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5D668092-E6B5-4C4E-B708-5B59C8866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8637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1"/>
            <a:ext cx="3041968" cy="466912"/>
          </a:xfrm>
          <a:prstGeom prst="rect">
            <a:avLst/>
          </a:prstGeom>
        </p:spPr>
        <p:txBody>
          <a:bodyPr vert="horz" lIns="93279" tIns="46640" rIns="93279" bIns="46640" rtlCol="0"/>
          <a:lstStyle>
            <a:lvl1pPr algn="r">
              <a:defRPr sz="1200"/>
            </a:lvl1pPr>
          </a:lstStyle>
          <a:p>
            <a:fld id="{F2DCE0EE-CB9A-4C7E-99BF-E23174DA4E51}" type="datetimeFigureOut">
              <a:rPr lang="en-US" smtClean="0"/>
              <a:t>4/13/2021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6050" y="1163638"/>
            <a:ext cx="4187825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79" tIns="46640" rIns="93279" bIns="4664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7"/>
            <a:ext cx="5615940" cy="3664209"/>
          </a:xfrm>
          <a:prstGeom prst="rect">
            <a:avLst/>
          </a:prstGeom>
        </p:spPr>
        <p:txBody>
          <a:bodyPr vert="horz" lIns="93279" tIns="46640" rIns="93279" bIns="4664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5"/>
            <a:ext cx="3041968" cy="466911"/>
          </a:xfrm>
          <a:prstGeom prst="rect">
            <a:avLst/>
          </a:prstGeom>
        </p:spPr>
        <p:txBody>
          <a:bodyPr vert="horz" lIns="93279" tIns="46640" rIns="93279" bIns="46640" rtlCol="0" anchor="b"/>
          <a:lstStyle>
            <a:lvl1pPr algn="r">
              <a:defRPr sz="1200"/>
            </a:lvl1pPr>
          </a:lstStyle>
          <a:p>
            <a:fld id="{6CC64AF2-A3CB-45D5-8C07-C0DA2726E4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857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95814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7550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90587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295400"/>
            <a:ext cx="7886700" cy="622301"/>
          </a:xfrm>
        </p:spPr>
        <p:txBody>
          <a:bodyPr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42592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6492875"/>
            <a:ext cx="3908809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46808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56425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8650" y="27908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67300" y="28035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28650" y="2120900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5"/>
          </p:nvPr>
        </p:nvSpPr>
        <p:spPr>
          <a:xfrm>
            <a:off x="5067300" y="2086719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569425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08100"/>
            <a:ext cx="2949178" cy="99695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08100"/>
            <a:ext cx="4629150" cy="45529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709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704850" y="2209800"/>
            <a:ext cx="3009900" cy="39497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5154216" y="2030314"/>
            <a:ext cx="2949178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4216" y="2843212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917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628650" y="2857500"/>
            <a:ext cx="3524250" cy="3302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601377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628650" y="2857500"/>
            <a:ext cx="3524250" cy="34988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933988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38053772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1295400"/>
            <a:ext cx="7886700" cy="622301"/>
          </a:xfrm>
        </p:spPr>
        <p:txBody>
          <a:bodyPr>
            <a:no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425926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-1" y="6492875"/>
            <a:ext cx="3908809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665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>
          <a:xfrm>
            <a:off x="6956425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28650" y="27908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5067300" y="2803525"/>
            <a:ext cx="3448050" cy="2209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4"/>
          </p:nvPr>
        </p:nvSpPr>
        <p:spPr>
          <a:xfrm>
            <a:off x="628650" y="2120900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0" name="Content Placeholder 8"/>
          <p:cNvSpPr>
            <a:spLocks noGrp="1"/>
          </p:cNvSpPr>
          <p:nvPr>
            <p:ph sz="quarter" idx="15"/>
          </p:nvPr>
        </p:nvSpPr>
        <p:spPr>
          <a:xfrm>
            <a:off x="5067300" y="2086719"/>
            <a:ext cx="3448050" cy="50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</a:t>
            </a:r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7184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1308100"/>
            <a:ext cx="2949178" cy="996950"/>
          </a:xfrm>
        </p:spPr>
        <p:txBody>
          <a:bodyPr anchor="b">
            <a:noAutofit/>
          </a:bodyPr>
          <a:lstStyle>
            <a:lvl1pPr>
              <a:defRPr sz="2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1308100"/>
            <a:ext cx="4629150" cy="455295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552700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8194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2"/>
          </p:nvPr>
        </p:nvSpPr>
        <p:spPr>
          <a:xfrm>
            <a:off x="704850" y="2209800"/>
            <a:ext cx="3009900" cy="39497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5154216" y="2030314"/>
            <a:ext cx="2949178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5154216" y="2843212"/>
            <a:ext cx="2949178" cy="3316288"/>
          </a:xfrm>
        </p:spPr>
        <p:txBody>
          <a:bodyPr>
            <a:normAutofit/>
          </a:bodyPr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3602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pPr algn="ctr" defTabSz="685800">
              <a:defRPr/>
            </a:pPr>
            <a:r>
              <a:rPr lang="en-US" sz="900" kern="0">
                <a:solidFill>
                  <a:schemeClr val="tx1">
                    <a:tint val="75000"/>
                  </a:schemeClr>
                </a:solidFill>
              </a:rPr>
              <a:t>POC: First &amp; Last Name; Phone XXX-XXXX; Version 1.0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/>
          </a:p>
        </p:txBody>
      </p:sp>
      <p:sp>
        <p:nvSpPr>
          <p:cNvPr id="6" name="Chart Placeholder 5"/>
          <p:cNvSpPr>
            <a:spLocks noGrp="1"/>
          </p:cNvSpPr>
          <p:nvPr>
            <p:ph type="chart" sz="quarter" idx="12"/>
          </p:nvPr>
        </p:nvSpPr>
        <p:spPr>
          <a:xfrm>
            <a:off x="628650" y="2857500"/>
            <a:ext cx="3524250" cy="33020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4799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1"/>
          </p:nvPr>
        </p:nvSpPr>
        <p:spPr>
          <a:xfrm>
            <a:off x="628650" y="2857500"/>
            <a:ext cx="3524250" cy="349885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Title 1"/>
          <p:cNvSpPr txBox="1">
            <a:spLocks/>
          </p:cNvSpPr>
          <p:nvPr userDrawn="1"/>
        </p:nvSpPr>
        <p:spPr>
          <a:xfrm>
            <a:off x="628650" y="2008883"/>
            <a:ext cx="3524250" cy="717648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/>
              <a:t>Click to edit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4410075" y="2074764"/>
            <a:ext cx="4105275" cy="4084736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43544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</p:spTree>
    <p:extLst>
      <p:ext uri="{BB962C8B-B14F-4D97-AF65-F5344CB8AC3E}">
        <p14:creationId xmlns:p14="http://schemas.microsoft.com/office/powerpoint/2010/main" val="28018153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4195814" cy="365125"/>
          </a:xfrm>
          <a:prstGeom prst="rect">
            <a:avLst/>
          </a:prstGeom>
        </p:spPr>
        <p:txBody>
          <a:bodyPr/>
          <a:lstStyle/>
          <a:p>
            <a:pPr defTabSz="685800">
              <a:defRPr/>
            </a:pPr>
            <a:r>
              <a:rPr lang="en-US" sz="1350" kern="0">
                <a:solidFill>
                  <a:sysClr val="windowText" lastClr="000000"/>
                </a:solidFill>
              </a:rPr>
              <a:t>POC: First &amp; Last Name; Phone XXX-XXXX; Version 1.0</a:t>
            </a:r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67550" y="6492875"/>
            <a:ext cx="2057400" cy="365125"/>
          </a:xfrm>
        </p:spPr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‹#›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57097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13.xml"/><Relationship Id="rId10" Type="http://schemas.openxmlformats.org/officeDocument/2006/relationships/image" Target="../media/image1.emf"/><Relationship Id="rId4" Type="http://schemas.openxmlformats.org/officeDocument/2006/relationships/slideLayout" Target="../slideLayouts/slideLayout12.xml"/><Relationship Id="rId9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37570"/>
            <a:ext cx="7886700" cy="4239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8650" y="64865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9138285" cy="1005419"/>
            <a:chOff x="7620" y="17384"/>
            <a:chExt cx="12184380" cy="1226789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7620" y="17384"/>
              <a:ext cx="12184380" cy="109062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19671" y="145267"/>
              <a:ext cx="8037797" cy="713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EMERGENCY MANAGEMENT DIVISION</a:t>
              </a:r>
            </a:p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“A disaster ready and resilient Washington State”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" y="918452"/>
              <a:ext cx="12184380" cy="12990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93" y="1115622"/>
              <a:ext cx="12180569" cy="128551"/>
            </a:xfrm>
            <a:prstGeom prst="rect">
              <a:avLst/>
            </a:prstGeom>
            <a:solidFill>
              <a:srgbClr val="A8C1D4"/>
            </a:solidFill>
            <a:ln>
              <a:solidFill>
                <a:srgbClr val="A8C1D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" y="18583"/>
            <a:ext cx="1004427" cy="98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179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3" r:id="rId3"/>
    <p:sldLayoutId id="2147483692" r:id="rId4"/>
    <p:sldLayoutId id="2147483694" r:id="rId5"/>
    <p:sldLayoutId id="2147483695" r:id="rId6"/>
    <p:sldLayoutId id="2147483696" r:id="rId7"/>
    <p:sldLayoutId id="2147483697" r:id="rId8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b="1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002A5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1256602"/>
            <a:ext cx="7886700" cy="6213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937570"/>
            <a:ext cx="7886700" cy="4239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78650" y="648652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>
              <a:defRPr/>
            </a:pPr>
            <a:fld id="{C4F7C31F-338B-4F06-B2F6-A8598BBF55E6}" type="slidenum">
              <a:rPr lang="en-US" kern="0" smtClean="0"/>
              <a:pPr defTabSz="685800">
                <a:defRPr/>
              </a:pPr>
              <a:t>‹#›</a:t>
            </a:fld>
            <a:endParaRPr lang="en-US" kern="0" dirty="0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0" y="0"/>
            <a:ext cx="9138285" cy="1005419"/>
            <a:chOff x="7620" y="17384"/>
            <a:chExt cx="12184380" cy="1226789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0"/>
            <a:stretch>
              <a:fillRect/>
            </a:stretch>
          </p:blipFill>
          <p:spPr>
            <a:xfrm>
              <a:off x="7620" y="17384"/>
              <a:ext cx="12184380" cy="1090624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219671" y="145267"/>
              <a:ext cx="8037797" cy="71352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Arial" panose="020B0604020202020204" pitchFamily="34" charset="0"/>
                  <a:cs typeface="Arial" panose="020B0604020202020204" pitchFamily="34" charset="0"/>
                </a:rPr>
                <a:t>EMERGENCY MANAGEMENT DIVISION</a:t>
              </a:r>
            </a:p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1" u="none" strike="noStrike" kern="0" cap="none" spc="0" normalizeH="0" baseline="0" noProof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uLnTx/>
                  <a:uFillTx/>
                  <a:latin typeface="+mn-lt"/>
                  <a:cs typeface="Arial" panose="020B0604020202020204" pitchFamily="34" charset="0"/>
                </a:rPr>
                <a:t>“A disaster ready and resilient Washington State”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7620" y="918452"/>
              <a:ext cx="12184380" cy="129901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10493" y="1115622"/>
              <a:ext cx="12180569" cy="12855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6858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35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" y="18583"/>
            <a:ext cx="1004427" cy="986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273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</p:sldLayoutIdLst>
  <p:hf hdr="0" dt="0"/>
  <p:txStyles>
    <p:titleStyle>
      <a:lvl1pPr algn="ctr" defTabSz="685800" rtl="0" eaLnBrk="1" latinLnBrk="0" hangingPunct="1">
        <a:lnSpc>
          <a:spcPct val="90000"/>
        </a:lnSpc>
        <a:spcBef>
          <a:spcPct val="0"/>
        </a:spcBef>
        <a:buNone/>
        <a:defRPr sz="30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400" b="1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bg1"/>
          </a:solidFill>
          <a:latin typeface="+mn-lt"/>
          <a:ea typeface="+mn-ea"/>
          <a:cs typeface="Arial" panose="020B0604020202020204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bg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22729" y="1819275"/>
            <a:ext cx="8431305" cy="1670447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+mn-lt"/>
              </a:rPr>
              <a:t>Initial Planning Meeting</a:t>
            </a:r>
            <a:br>
              <a:rPr lang="en-US" dirty="0">
                <a:latin typeface="+mn-lt"/>
              </a:rPr>
            </a:b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REP Dress Rehearsal – 01/01/01</a:t>
            </a:r>
            <a:br>
              <a:rPr lang="en-US" dirty="0">
                <a:latin typeface="+mn-lt"/>
              </a:rPr>
            </a:br>
            <a:r>
              <a:rPr lang="en-US" dirty="0">
                <a:latin typeface="+mn-lt"/>
              </a:rPr>
              <a:t>REP Evaluated Exercise – 01/01/01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4294967295"/>
          </p:nvPr>
        </p:nvSpPr>
        <p:spPr>
          <a:xfrm>
            <a:off x="1143000" y="3602038"/>
            <a:ext cx="6858000" cy="436562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As of: 01 MAR 0000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8486D0D4-EB2A-4526-B77A-125167146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>
              <a:defRPr/>
            </a:pPr>
            <a:r>
              <a:rPr lang="en-US" sz="1350" kern="0" dirty="0">
                <a:solidFill>
                  <a:sysClr val="windowText" lastClr="000000"/>
                </a:solidFill>
              </a:rPr>
              <a:t>POC: Firs, Last; Phone xxx-xxx-</a:t>
            </a:r>
            <a:r>
              <a:rPr lang="en-US" sz="1350" kern="0" dirty="0" err="1">
                <a:solidFill>
                  <a:sysClr val="windowText" lastClr="000000"/>
                </a:solidFill>
              </a:rPr>
              <a:t>xxxx</a:t>
            </a:r>
            <a:r>
              <a:rPr lang="en-US" sz="1350" kern="0" dirty="0">
                <a:solidFill>
                  <a:sysClr val="windowText" lastClr="000000"/>
                </a:solidFill>
              </a:rPr>
              <a:t>; Version 1.0</a:t>
            </a:r>
          </a:p>
        </p:txBody>
      </p:sp>
    </p:spTree>
    <p:extLst>
      <p:ext uri="{BB962C8B-B14F-4D97-AF65-F5344CB8AC3E}">
        <p14:creationId xmlns:p14="http://schemas.microsoft.com/office/powerpoint/2010/main" val="4126875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Date and Duration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949324"/>
          </a:xfrm>
        </p:spPr>
        <p:txBody>
          <a:bodyPr/>
          <a:lstStyle/>
          <a:p>
            <a:r>
              <a:rPr lang="en-US" dirty="0"/>
              <a:t>Dress Rehearsal 01/01/01; Evaluated Exercise 01/01/01</a:t>
            </a:r>
          </a:p>
          <a:p>
            <a:r>
              <a:rPr lang="en-US" dirty="0"/>
              <a:t>Duration:  5+ hours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10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E95B195-F338-4C41-8F56-DB3C1823002C}"/>
              </a:ext>
            </a:extLst>
          </p:cNvPr>
          <p:cNvSpPr txBox="1">
            <a:spLocks/>
          </p:cNvSpPr>
          <p:nvPr/>
        </p:nvSpPr>
        <p:spPr>
          <a:xfrm>
            <a:off x="647700" y="2889251"/>
            <a:ext cx="7886700" cy="622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+mn-lt"/>
              </a:rPr>
              <a:t>Participating Organizations/Venues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82C8B5A-0836-4B60-A159-B1E9E231A427}"/>
              </a:ext>
            </a:extLst>
          </p:cNvPr>
          <p:cNvSpPr txBox="1">
            <a:spLocks/>
          </p:cNvSpPr>
          <p:nvPr/>
        </p:nvSpPr>
        <p:spPr>
          <a:xfrm>
            <a:off x="638175" y="3429000"/>
            <a:ext cx="7886700" cy="3223260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(Name)– EOF, MUDAC, JIC</a:t>
            </a:r>
          </a:p>
          <a:p>
            <a:r>
              <a:rPr lang="en-US" b="0" dirty="0"/>
              <a:t>EMD – State EOC, JIC, EOF, Counties</a:t>
            </a:r>
          </a:p>
          <a:p>
            <a:r>
              <a:rPr lang="en-US" b="0" dirty="0"/>
              <a:t>(Name) – EOC, JIC</a:t>
            </a:r>
          </a:p>
          <a:p>
            <a:r>
              <a:rPr lang="en-US" b="0" dirty="0"/>
              <a:t>(Name) – ECC, JIC</a:t>
            </a:r>
          </a:p>
          <a:p>
            <a:r>
              <a:rPr lang="en-US" b="0" dirty="0"/>
              <a:t>DOH – SEOC, ACC, FMT (2), MUDAC, JIC</a:t>
            </a:r>
          </a:p>
          <a:p>
            <a:r>
              <a:rPr lang="en-US" b="0" dirty="0"/>
              <a:t>WSDA – SEOC, ACC, JIC, Counties</a:t>
            </a:r>
          </a:p>
          <a:p>
            <a:r>
              <a:rPr lang="en-US" b="0" dirty="0">
                <a:cs typeface="Calibri"/>
              </a:rPr>
              <a:t>OR DOE – EOC, FMT</a:t>
            </a:r>
          </a:p>
          <a:p>
            <a:r>
              <a:rPr lang="en-US" b="0" dirty="0"/>
              <a:t>FEMA R10 – FIT Team, IMAT, RRCC</a:t>
            </a:r>
          </a:p>
        </p:txBody>
      </p:sp>
    </p:spTree>
    <p:extLst>
      <p:ext uri="{BB962C8B-B14F-4D97-AF65-F5344CB8AC3E}">
        <p14:creationId xmlns:p14="http://schemas.microsoft.com/office/powerpoint/2010/main" val="3932741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Extent of Play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0"/>
            <a:ext cx="7886700" cy="1069339"/>
          </a:xfrm>
        </p:spPr>
        <p:txBody>
          <a:bodyPr>
            <a:normAutofit fontScale="92500" lnSpcReduction="10000"/>
          </a:bodyPr>
          <a:lstStyle/>
          <a:p>
            <a:r>
              <a:rPr lang="en-US" b="0" dirty="0"/>
              <a:t>Previously approved Extent of Play. Modify as needed. Include Level 2 and Planning Issue redemonstrations.</a:t>
            </a:r>
          </a:p>
          <a:p>
            <a:r>
              <a:rPr lang="en-US" b="0" dirty="0"/>
              <a:t>Submit to Johnson NLT 01/01/01.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11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24015B5-F12C-49A3-AF88-7A2853F35616}"/>
              </a:ext>
            </a:extLst>
          </p:cNvPr>
          <p:cNvSpPr txBox="1">
            <a:spLocks/>
          </p:cNvSpPr>
          <p:nvPr/>
        </p:nvSpPr>
        <p:spPr>
          <a:xfrm>
            <a:off x="647700" y="2886076"/>
            <a:ext cx="7886700" cy="622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+mn-lt"/>
              </a:rPr>
              <a:t>Exercise Planning Team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7BD99ED-5E13-43DC-AC34-F7718F760957}"/>
              </a:ext>
            </a:extLst>
          </p:cNvPr>
          <p:cNvSpPr txBox="1">
            <a:spLocks/>
          </p:cNvSpPr>
          <p:nvPr/>
        </p:nvSpPr>
        <p:spPr>
          <a:xfrm>
            <a:off x="628650" y="3508376"/>
            <a:ext cx="7886700" cy="314007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(Organization) – Last, Last</a:t>
            </a:r>
          </a:p>
          <a:p>
            <a:r>
              <a:rPr lang="en-US" b="0" dirty="0"/>
              <a:t>EMD – Williams, Johnson</a:t>
            </a:r>
          </a:p>
        </p:txBody>
      </p:sp>
    </p:spTree>
    <p:extLst>
      <p:ext uri="{BB962C8B-B14F-4D97-AF65-F5344CB8AC3E}">
        <p14:creationId xmlns:p14="http://schemas.microsoft.com/office/powerpoint/2010/main" val="3406027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Assumptions and Artificialities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0" dirty="0"/>
              <a:t>Canned weather – Need to update 2020 temps</a:t>
            </a:r>
          </a:p>
          <a:p>
            <a:r>
              <a:rPr lang="en-US" b="0" dirty="0"/>
              <a:t>Weather product injects based upon venue procedures</a:t>
            </a:r>
            <a:r>
              <a:rPr lang="en-US" b="0" dirty="0">
                <a:cs typeface="Calibri"/>
              </a:rPr>
              <a:t>.</a:t>
            </a:r>
          </a:p>
          <a:p>
            <a:r>
              <a:rPr lang="en-US" b="0" dirty="0"/>
              <a:t>Field Team data/activities – in the field or parking lot?</a:t>
            </a:r>
          </a:p>
          <a:p>
            <a:r>
              <a:rPr lang="en-US" b="0" dirty="0"/>
              <a:t>Approved simulated activities must be documented in EOP. If player simulates action – must be documented.</a:t>
            </a:r>
            <a:endParaRPr lang="en-US" b="0" dirty="0">
              <a:cs typeface="Calibri"/>
            </a:endParaRPr>
          </a:p>
          <a:p>
            <a:r>
              <a:rPr lang="en-US" b="0" dirty="0"/>
              <a:t>No live EAS or CodeRED activations. Simulate and document.</a:t>
            </a:r>
          </a:p>
          <a:p>
            <a:r>
              <a:rPr lang="en-US" b="0" dirty="0"/>
              <a:t>No public info documents or social media (SM) posts/tweets to non-exercise participants.  Can use email or other method to document SM posts/tweets. 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12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98986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Control and Evaluation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0" dirty="0"/>
              <a:t>ERO and each ORO will have 1 Lead Controller. </a:t>
            </a:r>
          </a:p>
          <a:p>
            <a:r>
              <a:rPr lang="en-US" b="0" dirty="0"/>
              <a:t>Each venue/field location will have 1 Lead Venue Controller; may have additional Controllers for larger venues. Venue Controllers report to appropriate Lead Venue Controller.</a:t>
            </a:r>
          </a:p>
          <a:p>
            <a:r>
              <a:rPr lang="en-US" b="0" dirty="0"/>
              <a:t>Strict adherence to MSEL – no impromptu injects without Lead Controller approval.</a:t>
            </a:r>
          </a:p>
          <a:p>
            <a:r>
              <a:rPr lang="en-US" b="0" dirty="0"/>
              <a:t>Lead Controllers coordinate directly to resolve issues</a:t>
            </a:r>
          </a:p>
          <a:p>
            <a:r>
              <a:rPr lang="en-US" b="0" dirty="0"/>
              <a:t>ORO SIMCELL. Each entity to provide support. Minimum 1. </a:t>
            </a:r>
          </a:p>
          <a:p>
            <a:r>
              <a:rPr lang="en-US" b="0" dirty="0"/>
              <a:t>Each venue to have at least one FEMA evaluator for EE.  </a:t>
            </a:r>
          </a:p>
          <a:p>
            <a:r>
              <a:rPr lang="en-US" b="0" dirty="0"/>
              <a:t>AAR to be done by FEMA.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13</a:t>
            </a:fld>
            <a:endParaRPr lang="en-US" sz="1350" kern="0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58132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Security Organization and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0" dirty="0"/>
              <a:t>Each venue to follow own venue security protocols during DR/EE per Plan/procedures.  If different, document in EOP.</a:t>
            </a:r>
          </a:p>
          <a:p>
            <a:r>
              <a:rPr lang="en-US" b="0" dirty="0"/>
              <a:t>All exercise documents are exercise sensitive and should be marked and handled as such.  Tri-Fold brochure/EXPLAN okay to distribute</a:t>
            </a:r>
          </a:p>
          <a:p>
            <a:r>
              <a:rPr lang="en-US" b="0" dirty="0"/>
              <a:t>All injects and exercise documents to be marked as "Exercise</a:t>
            </a:r>
            <a:r>
              <a:rPr lang="en-US" b="0" dirty="0">
                <a:cs typeface="Calibri"/>
              </a:rPr>
              <a:t>".</a:t>
            </a:r>
          </a:p>
          <a:p>
            <a:r>
              <a:rPr lang="en-US" b="0" dirty="0"/>
              <a:t>All phone conversations to begin/end with “This is an exercise”.</a:t>
            </a:r>
            <a:endParaRPr lang="en-US" b="0" dirty="0">
              <a:cs typeface="Calibri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14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1204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912585"/>
          </a:xfrm>
        </p:spPr>
        <p:txBody>
          <a:bodyPr/>
          <a:lstStyle/>
          <a:p>
            <a:r>
              <a:rPr lang="en-US" b="0" dirty="0"/>
              <a:t>No FRMAC resources</a:t>
            </a:r>
          </a:p>
          <a:p>
            <a:r>
              <a:rPr lang="en-US" b="0" dirty="0"/>
              <a:t>Use location for SIMCELL.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15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7B01483-2EDC-440B-B94A-0A75A78C8BA1}"/>
              </a:ext>
            </a:extLst>
          </p:cNvPr>
          <p:cNvSpPr txBox="1">
            <a:spLocks/>
          </p:cNvSpPr>
          <p:nvPr/>
        </p:nvSpPr>
        <p:spPr>
          <a:xfrm>
            <a:off x="647700" y="2954475"/>
            <a:ext cx="7886700" cy="622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+mn-lt"/>
              </a:rPr>
              <a:t>Exercise Logistics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29173A3-2A8E-446B-B704-C555F53F3AED}"/>
              </a:ext>
            </a:extLst>
          </p:cNvPr>
          <p:cNvSpPr txBox="1">
            <a:spLocks/>
          </p:cNvSpPr>
          <p:nvPr/>
        </p:nvSpPr>
        <p:spPr>
          <a:xfrm>
            <a:off x="750250" y="4099456"/>
            <a:ext cx="7886700" cy="177883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Each venue responsible for own meals</a:t>
            </a:r>
          </a:p>
          <a:p>
            <a:r>
              <a:rPr lang="en-US" b="0" dirty="0"/>
              <a:t>EMD to provide meals for SEOC and SIMCELL</a:t>
            </a:r>
          </a:p>
          <a:p>
            <a:r>
              <a:rPr lang="en-US" b="0" dirty="0"/>
              <a:t>SIMCELL to follow Multi-Purpose Facility restrictions regarding COVID</a:t>
            </a:r>
          </a:p>
        </p:txBody>
      </p:sp>
    </p:spTree>
    <p:extLst>
      <p:ext uri="{BB962C8B-B14F-4D97-AF65-F5344CB8AC3E}">
        <p14:creationId xmlns:p14="http://schemas.microsoft.com/office/powerpoint/2010/main" val="39828087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Planning Timeline and Milestones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622301"/>
          </a:xfrm>
        </p:spPr>
        <p:txBody>
          <a:bodyPr/>
          <a:lstStyle/>
          <a:p>
            <a:r>
              <a:rPr lang="en-US" b="0" dirty="0"/>
              <a:t>Review and adjust planning timeline document, if needed.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16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9F752AE-E916-4429-AF56-06E6BB8245AF}"/>
              </a:ext>
            </a:extLst>
          </p:cNvPr>
          <p:cNvSpPr txBox="1">
            <a:spLocks/>
          </p:cNvSpPr>
          <p:nvPr/>
        </p:nvSpPr>
        <p:spPr>
          <a:xfrm>
            <a:off x="647700" y="2704032"/>
            <a:ext cx="7886700" cy="622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>
                <a:latin typeface="+mn-lt"/>
              </a:rPr>
              <a:t>Local Issues, Concerns, and Sensitivities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ADBFF4F-F85B-4978-BA13-92B913FA22FF}"/>
              </a:ext>
            </a:extLst>
          </p:cNvPr>
          <p:cNvSpPr txBox="1">
            <a:spLocks/>
          </p:cNvSpPr>
          <p:nvPr/>
        </p:nvSpPr>
        <p:spPr>
          <a:xfrm>
            <a:off x="647700" y="3543775"/>
            <a:ext cx="7886700" cy="201882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Observer policy </a:t>
            </a:r>
          </a:p>
          <a:p>
            <a:pPr lvl="1"/>
            <a:r>
              <a:rPr lang="en-US" dirty="0"/>
              <a:t>Escorted</a:t>
            </a:r>
          </a:p>
          <a:p>
            <a:pPr lvl="1"/>
            <a:r>
              <a:rPr lang="en-US" dirty="0"/>
              <a:t>No contact with players</a:t>
            </a:r>
          </a:p>
          <a:p>
            <a:pPr lvl="1"/>
            <a:r>
              <a:rPr lang="en-US" dirty="0"/>
              <a:t>Clearly identified (vest, badge, hat, pink feathered boa, etc.)</a:t>
            </a:r>
          </a:p>
          <a:p>
            <a:r>
              <a:rPr lang="en-US" dirty="0"/>
              <a:t>Anything else?</a:t>
            </a:r>
          </a:p>
        </p:txBody>
      </p:sp>
    </p:spTree>
    <p:extLst>
      <p:ext uri="{BB962C8B-B14F-4D97-AF65-F5344CB8AC3E}">
        <p14:creationId xmlns:p14="http://schemas.microsoft.com/office/powerpoint/2010/main" val="33401850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SME Expertise Needed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NWS for Spot Weather Forecast</a:t>
            </a:r>
          </a:p>
          <a:p>
            <a:r>
              <a:rPr lang="en-US" b="0" dirty="0"/>
              <a:t>What expertise is needed on the SIMCELL? Law enforcement? Fire?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17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C2C04BB-5063-494E-AD81-12D145AF152D}"/>
              </a:ext>
            </a:extLst>
          </p:cNvPr>
          <p:cNvSpPr txBox="1">
            <a:spLocks/>
          </p:cNvSpPr>
          <p:nvPr/>
        </p:nvSpPr>
        <p:spPr>
          <a:xfrm>
            <a:off x="949703" y="3342171"/>
            <a:ext cx="7886700" cy="622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>
                <a:latin typeface="+mn-lt"/>
              </a:rPr>
              <a:t>Contingency Plan Discussion</a:t>
            </a:r>
            <a:endParaRPr lang="en-US" dirty="0">
              <a:latin typeface="+mn-lt"/>
            </a:endParaRP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F6A7EF2-AA73-4D4A-8EA2-57822F9082E6}"/>
              </a:ext>
            </a:extLst>
          </p:cNvPr>
          <p:cNvSpPr txBox="1">
            <a:spLocks/>
          </p:cNvSpPr>
          <p:nvPr/>
        </p:nvSpPr>
        <p:spPr>
          <a:xfrm>
            <a:off x="647700" y="3964472"/>
            <a:ext cx="7886700" cy="17483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400" b="1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0" dirty="0"/>
              <a:t>Contingency injects for critical tasks/decisions</a:t>
            </a:r>
            <a:r>
              <a:rPr lang="en-US" b="0" dirty="0">
                <a:cs typeface="Calibri"/>
              </a:rPr>
              <a:t>.</a:t>
            </a:r>
          </a:p>
          <a:p>
            <a:r>
              <a:rPr lang="en-US" b="0" dirty="0">
                <a:cs typeface="Calibri"/>
              </a:rPr>
              <a:t>Possible weather concerns in October (driving over mountain passes)</a:t>
            </a:r>
          </a:p>
          <a:p>
            <a:r>
              <a:rPr lang="en-US" b="0" dirty="0">
                <a:cs typeface="Calibri"/>
              </a:rPr>
              <a:t>Out-of-Area Players arrive in area day before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782889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Follow-On Meetings/Due Date Info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3927622"/>
          </a:xfrm>
        </p:spPr>
        <p:txBody>
          <a:bodyPr>
            <a:normAutofit/>
          </a:bodyPr>
          <a:lstStyle/>
          <a:p>
            <a:r>
              <a:rPr lang="en-US" dirty="0"/>
              <a:t>Location – Virtual (MS Teams)</a:t>
            </a:r>
          </a:p>
          <a:p>
            <a:r>
              <a:rPr lang="en-US" dirty="0"/>
              <a:t>EOP changes due to EMD – 01/01/01</a:t>
            </a:r>
          </a:p>
          <a:p>
            <a:r>
              <a:rPr lang="en-US" dirty="0"/>
              <a:t>MSELs (DR and EE) due to EMD – 01/01/01 </a:t>
            </a:r>
          </a:p>
          <a:p>
            <a:r>
              <a:rPr lang="en-US" dirty="0"/>
              <a:t>MPM – 01/01/01</a:t>
            </a:r>
          </a:p>
          <a:p>
            <a:r>
              <a:rPr lang="en-US" dirty="0"/>
              <a:t>Plan/Procedures of Record due to FEMA – 01/01/01</a:t>
            </a:r>
          </a:p>
          <a:p>
            <a:r>
              <a:rPr lang="en-US" dirty="0"/>
              <a:t>FPM – 01/01/01</a:t>
            </a:r>
          </a:p>
          <a:p>
            <a:r>
              <a:rPr lang="en-US" dirty="0"/>
              <a:t>C/E Briefing (DR/EE) – 01/01/01</a:t>
            </a:r>
            <a:r>
              <a:rPr lang="en-US" b="0" dirty="0"/>
              <a:t>/</a:t>
            </a:r>
            <a:r>
              <a:rPr lang="en-US" dirty="0"/>
              <a:t> 01/01/01 (AM)</a:t>
            </a:r>
          </a:p>
          <a:p>
            <a:r>
              <a:rPr lang="en-US" dirty="0"/>
              <a:t>SIMCELL training (DR/EE) – 01/01/01 </a:t>
            </a:r>
            <a:r>
              <a:rPr lang="en-US" b="0" dirty="0"/>
              <a:t>/</a:t>
            </a:r>
            <a:r>
              <a:rPr lang="en-US" dirty="0"/>
              <a:t> 01/01/01 (PM)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18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33072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FEB6C-6387-4705-A896-D52059E9B5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Closing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9F8550-F046-4AD6-B172-F8684F8C1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Meeting milestones/deadlines is critical to success</a:t>
            </a:r>
            <a:r>
              <a:rPr lang="en-US" dirty="0">
                <a:cs typeface="Calibri"/>
              </a:rPr>
              <a:t>.</a:t>
            </a:r>
          </a:p>
          <a:p>
            <a:r>
              <a:rPr lang="en-US" dirty="0"/>
              <a:t>Questions/Comments?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C7351CD-6C38-409E-8259-C291D05163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19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50230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166" y="1029070"/>
            <a:ext cx="3897667" cy="622301"/>
          </a:xfrm>
        </p:spPr>
        <p:txBody>
          <a:bodyPr/>
          <a:lstStyle/>
          <a:p>
            <a:r>
              <a:rPr lang="en-US" sz="3200" dirty="0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dirty="0"/>
              <a:t>Exercise Scope</a:t>
            </a:r>
          </a:p>
          <a:p>
            <a:r>
              <a:rPr lang="en-US" b="0" dirty="0"/>
              <a:t>Mission Areas</a:t>
            </a:r>
          </a:p>
          <a:p>
            <a:r>
              <a:rPr lang="en-US" b="0" dirty="0"/>
              <a:t>Objectives/Aligned Core Capabilities</a:t>
            </a:r>
          </a:p>
          <a:p>
            <a:r>
              <a:rPr lang="en-US" b="0" dirty="0"/>
              <a:t>Exercise Date and Duration</a:t>
            </a:r>
          </a:p>
          <a:p>
            <a:r>
              <a:rPr lang="en-US" b="0" dirty="0"/>
              <a:t>Participating Organizations/Venues</a:t>
            </a:r>
          </a:p>
          <a:p>
            <a:r>
              <a:rPr lang="en-US" b="0" dirty="0"/>
              <a:t>Extent of Play</a:t>
            </a:r>
          </a:p>
          <a:p>
            <a:r>
              <a:rPr lang="en-US" b="0" dirty="0"/>
              <a:t>Exercise Planning Team</a:t>
            </a:r>
          </a:p>
          <a:p>
            <a:r>
              <a:rPr lang="en-US" b="0" dirty="0"/>
              <a:t>Exercise Assumptions and Artificialities</a:t>
            </a:r>
          </a:p>
          <a:p>
            <a:r>
              <a:rPr lang="en-US" b="0" dirty="0"/>
              <a:t>Exercise Security Organization and Structure</a:t>
            </a:r>
          </a:p>
          <a:p>
            <a:r>
              <a:rPr lang="en-US" b="0" dirty="0"/>
              <a:t>Exercise Control and Evaluation Structure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2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213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166" y="1029070"/>
            <a:ext cx="3897667" cy="622301"/>
          </a:xfrm>
        </p:spPr>
        <p:txBody>
          <a:bodyPr/>
          <a:lstStyle/>
          <a:p>
            <a:r>
              <a:rPr lang="en-US" sz="3200" dirty="0"/>
              <a:t>Agenda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b="0" dirty="0"/>
              <a:t>Exercise Resources</a:t>
            </a:r>
          </a:p>
          <a:p>
            <a:r>
              <a:rPr lang="en-US" b="0" dirty="0"/>
              <a:t>Exercise Logistics</a:t>
            </a:r>
          </a:p>
          <a:p>
            <a:r>
              <a:rPr lang="en-US" b="0" dirty="0"/>
              <a:t>Planning Timeline and Milestones</a:t>
            </a:r>
          </a:p>
          <a:p>
            <a:r>
              <a:rPr lang="en-US" b="0" dirty="0"/>
              <a:t>Local Issues, Concerns, and Sensitivities</a:t>
            </a:r>
          </a:p>
          <a:p>
            <a:r>
              <a:rPr lang="en-US" b="0" dirty="0"/>
              <a:t>SME Expertise Needed (SIMCELL)</a:t>
            </a:r>
          </a:p>
          <a:p>
            <a:r>
              <a:rPr lang="en-US" b="0" dirty="0"/>
              <a:t>Contingency Plan Discussion</a:t>
            </a:r>
          </a:p>
          <a:p>
            <a:r>
              <a:rPr lang="en-US" b="0" dirty="0"/>
              <a:t>Follow-On Meeting Dates, Times, Locations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3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591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Exercise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Focused on CGS 10-mile EPZ</a:t>
            </a:r>
          </a:p>
          <a:p>
            <a:r>
              <a:rPr lang="en-US" dirty="0"/>
              <a:t>Organizations</a:t>
            </a:r>
          </a:p>
          <a:p>
            <a:pPr lvl="1"/>
            <a:r>
              <a:rPr lang="en-US" dirty="0"/>
              <a:t>(Name) Northwest</a:t>
            </a:r>
          </a:p>
          <a:p>
            <a:pPr lvl="1"/>
            <a:r>
              <a:rPr lang="en-US" dirty="0"/>
              <a:t>(Name) County</a:t>
            </a:r>
          </a:p>
          <a:p>
            <a:pPr lvl="1"/>
            <a:r>
              <a:rPr lang="en-US" dirty="0"/>
              <a:t>(Name) County</a:t>
            </a:r>
          </a:p>
          <a:p>
            <a:pPr lvl="1"/>
            <a:r>
              <a:rPr lang="en-US" dirty="0"/>
              <a:t>WA EMD</a:t>
            </a:r>
          </a:p>
          <a:p>
            <a:pPr lvl="1"/>
            <a:r>
              <a:rPr lang="en-US" dirty="0"/>
              <a:t>WA DOH</a:t>
            </a:r>
          </a:p>
          <a:p>
            <a:pPr lvl="1"/>
            <a:r>
              <a:rPr lang="en-US" dirty="0"/>
              <a:t>WA AGR</a:t>
            </a:r>
            <a:r>
              <a:rPr lang="en-US" dirty="0">
                <a:cs typeface="Calibri"/>
              </a:rPr>
              <a:t> </a:t>
            </a:r>
          </a:p>
          <a:p>
            <a:pPr lvl="1"/>
            <a:r>
              <a:rPr lang="en-US" dirty="0"/>
              <a:t>OR DOE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4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239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03B26-D814-49FF-A79D-47F950DA2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 and Development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17D93-62A2-460D-A4DA-158BA6B575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Mission Area (ref RPM (2016) Exhibit II-1, pp 19-20)</a:t>
            </a:r>
          </a:p>
          <a:p>
            <a:pPr lvl="1"/>
            <a:r>
              <a:rPr lang="en-US" dirty="0"/>
              <a:t>Response</a:t>
            </a:r>
          </a:p>
          <a:p>
            <a:pPr lvl="2"/>
            <a:r>
              <a:rPr lang="en-US" dirty="0"/>
              <a:t>Planning</a:t>
            </a:r>
          </a:p>
          <a:p>
            <a:pPr lvl="2"/>
            <a:r>
              <a:rPr lang="en-US" dirty="0"/>
              <a:t>Public Information and Warning</a:t>
            </a:r>
          </a:p>
          <a:p>
            <a:pPr lvl="2"/>
            <a:r>
              <a:rPr lang="en-US" dirty="0"/>
              <a:t>Operational Coordination</a:t>
            </a:r>
          </a:p>
          <a:p>
            <a:pPr lvl="2"/>
            <a:r>
              <a:rPr lang="en-US" dirty="0"/>
              <a:t>Critical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Transportation</a:t>
            </a:r>
            <a:endParaRPr lang="en-US" dirty="0">
              <a:cs typeface="Calibri"/>
            </a:endParaRPr>
          </a:p>
          <a:p>
            <a:pPr lvl="2"/>
            <a:r>
              <a:rPr lang="en-US" dirty="0"/>
              <a:t>Environmental Response/Health and Safety</a:t>
            </a:r>
          </a:p>
          <a:p>
            <a:pPr lvl="2"/>
            <a:r>
              <a:rPr lang="en-US" dirty="0"/>
              <a:t>Mass Care Services</a:t>
            </a:r>
          </a:p>
          <a:p>
            <a:pPr lvl="2"/>
            <a:r>
              <a:rPr lang="en-US" dirty="0"/>
              <a:t>Operational Communications</a:t>
            </a:r>
          </a:p>
          <a:p>
            <a:pPr lvl="2"/>
            <a:r>
              <a:rPr lang="en-US" dirty="0"/>
              <a:t>Public Health, Healthcare, and Emergency Medical Services</a:t>
            </a:r>
          </a:p>
          <a:p>
            <a:pPr lvl="2"/>
            <a:r>
              <a:rPr lang="en-US" dirty="0"/>
              <a:t>Situational Assessment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F6BED0-3C7A-4008-8878-0FFDBE5D1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5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2214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Proposed Criteria and Core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1.a.1. – Operational Communications	</a:t>
            </a:r>
          </a:p>
          <a:p>
            <a:r>
              <a:rPr lang="en-US" b="0" dirty="0"/>
              <a:t>1.b.1. – N/A</a:t>
            </a:r>
          </a:p>
          <a:p>
            <a:r>
              <a:rPr lang="en-US" b="0" dirty="0"/>
              <a:t>1.c.1. – Operational Coordination, Operational Communications, Situational Awareness</a:t>
            </a:r>
          </a:p>
          <a:p>
            <a:r>
              <a:rPr lang="en-US" b="0" dirty="0"/>
              <a:t>1.d.1. – Operational Communications </a:t>
            </a:r>
          </a:p>
          <a:p>
            <a:r>
              <a:rPr lang="en-US" b="0" dirty="0"/>
              <a:t>1.e.1. – Environmental Response/Health and Safety, Mass Care Services, Public and Private Services and Resources, Public Health and Medical Services</a:t>
            </a:r>
          </a:p>
          <a:p>
            <a:r>
              <a:rPr lang="en-US" b="0" dirty="0"/>
              <a:t>2.a.1. – Operational Coordination, Environmental Response/Health and Safety, Situational Assessment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6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42143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Proposed Criteria and Core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0" dirty="0"/>
              <a:t>2.b.1. – Operational Coordination, Environmental Response/Health and Safety, Operational Communications, Situational Assessment</a:t>
            </a:r>
          </a:p>
          <a:p>
            <a:r>
              <a:rPr lang="en-US" b="0" dirty="0"/>
              <a:t>2.b.2. – Operational Coordination, Environmental Response/Health and Safety, Operational Communications, Situational Assessment</a:t>
            </a:r>
          </a:p>
          <a:p>
            <a:r>
              <a:rPr lang="en-US" b="0" dirty="0"/>
              <a:t>2.c.1. – Operational Coordination, Operational Communications, Situational Assessment</a:t>
            </a:r>
          </a:p>
          <a:p>
            <a:r>
              <a:rPr lang="en-US" b="0" dirty="0"/>
              <a:t>3.a.1. – Operational Coordination, Environmental Response/Health and Safety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7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5133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Proposed Criteria and Core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0" dirty="0"/>
              <a:t>3.b.1. – Public Information and Warning, Operational Coordination, Environmental Response/Health and Safety, Public and Private Services and Resources</a:t>
            </a:r>
          </a:p>
          <a:p>
            <a:r>
              <a:rPr lang="en-US" b="0" dirty="0"/>
              <a:t>3.c.1. – Public Information and Warning, Operational Coordination, Critical Transportation, Environmental Response/Health and Safety </a:t>
            </a:r>
          </a:p>
          <a:p>
            <a:r>
              <a:rPr lang="en-US" b="0" dirty="0"/>
              <a:t>3.c.2. – Operational Coordination, Critical Transportation, Environmental Response/Health and Safety</a:t>
            </a:r>
          </a:p>
          <a:p>
            <a:r>
              <a:rPr lang="en-US" b="0" dirty="0"/>
              <a:t>3.d.1. – Operational Coordination, Critical Transportation, On-Scene Security and Protection</a:t>
            </a:r>
          </a:p>
          <a:p>
            <a:r>
              <a:rPr lang="en-US" b="0" dirty="0"/>
              <a:t>3.d.2. - Operational Coordination, Critical Transportation, Infrastructure Systems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8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2815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A921A-D193-45CD-B82D-E00AD06A1F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Proposed Criteria and Core Capabilities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8A2B1-3DD5-4E8F-8CF2-5BDE5074D6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7701"/>
            <a:ext cx="7886700" cy="4465682"/>
          </a:xfrm>
        </p:spPr>
        <p:txBody>
          <a:bodyPr>
            <a:normAutofit/>
          </a:bodyPr>
          <a:lstStyle/>
          <a:p>
            <a:r>
              <a:rPr lang="en-US" b="0" dirty="0"/>
              <a:t>4.a.2. – Operational Coordination, Situational Assessment</a:t>
            </a:r>
          </a:p>
          <a:p>
            <a:r>
              <a:rPr lang="en-US" b="0" dirty="0"/>
              <a:t>4.a.3. – N/A </a:t>
            </a:r>
          </a:p>
          <a:p>
            <a:r>
              <a:rPr lang="en-US" b="0" dirty="0"/>
              <a:t>5.a.1. – Public information and Warning, Operational Coordination, Operational Communications</a:t>
            </a:r>
          </a:p>
          <a:p>
            <a:r>
              <a:rPr lang="en-US" b="0" dirty="0"/>
              <a:t>5.a.3. – Public information and Warning, Operational Communications</a:t>
            </a:r>
          </a:p>
          <a:p>
            <a:r>
              <a:rPr lang="en-US" b="0" dirty="0"/>
              <a:t>5.b.1. – Public information and Warning, Operational Communications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BAD646-CBB2-43E3-AC9B-6E5DDEE4F2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>
              <a:defRPr/>
            </a:pPr>
            <a:fld id="{C4F7C31F-338B-4F06-B2F6-A8598BBF55E6}" type="slidenum">
              <a:rPr lang="en-US" sz="1350" kern="0" smtClean="0">
                <a:solidFill>
                  <a:sysClr val="windowText" lastClr="000000"/>
                </a:solidFill>
              </a:rPr>
              <a:pPr defTabSz="685800">
                <a:defRPr/>
              </a:pPr>
              <a:t>9</a:t>
            </a:fld>
            <a:endParaRPr lang="en-US" sz="1350" ker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294740"/>
      </p:ext>
    </p:extLst>
  </p:cSld>
  <p:clrMapOvr>
    <a:masterClrMapping/>
  </p:clrMapOvr>
</p:sld>
</file>

<file path=ppt/theme/theme1.xml><?xml version="1.0" encoding="utf-8"?>
<a:theme xmlns:a="http://schemas.openxmlformats.org/drawingml/2006/main" name="EMD Light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MV Poster 2" id="{CE8987B6-522B-4DB9-8F08-00422C90F7A7}" vid="{29DFB206-7AE8-44FF-8859-083032E772F3}"/>
    </a:ext>
  </a:extLst>
</a:theme>
</file>

<file path=ppt/theme/theme2.xml><?xml version="1.0" encoding="utf-8"?>
<a:theme xmlns:a="http://schemas.openxmlformats.org/drawingml/2006/main" name="EMD Dar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MV Poster 2" id="{CE8987B6-522B-4DB9-8F08-00422C90F7A7}" vid="{29DFB206-7AE8-44FF-8859-083032E772F3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f5fb8e20-718c-40db-aae0-0fa88f5c23a5">7HJ6J476QSUK-619497112-29946</_dlc_DocId>
    <_dlc_DocIdUrl xmlns="f5fb8e20-718c-40db-aae0-0fa88f5c23a5">
      <Url>https://stateofwa.sharepoint.com/sites/mil-emergencymanagement/Prep/EnA/_layouts/15/DocIdRedir.aspx?ID=7HJ6J476QSUK-619497112-29946</Url>
      <Description>7HJ6J476QSUK-619497112-29946</Description>
    </_dlc_DocIdUrl>
    <SharedWithUsers xmlns="f5fb8e20-718c-40db-aae0-0fa88f5c23a5">
      <UserInfo>
        <DisplayName>Yemm, Keily</DisplayName>
        <AccountId>143</AccountId>
        <AccountType/>
      </UserInfo>
      <UserInfo>
        <DisplayName>Johnson, Lisa (MIL)</DisplayName>
        <AccountId>28</AccountId>
        <AccountType/>
      </UserInfo>
    </SharedWithUsers>
    <_ip_UnifiedCompliancePolicyUIAction xmlns="http://schemas.microsoft.com/sharepoint/v3" xsi:nil="true"/>
    <_ip_UnifiedCompliancePolicyProperties xmlns="http://schemas.microsoft.com/sharepoint/v3" xsi:nil="true"/>
    <Notes0 xmlns="b358be18-aece-4e92-b210-3ffbd95e50b6" xsi:nil="true"/>
    <_dlc_DocIdPersistId xmlns="f5fb8e20-718c-40db-aae0-0fa88f5c23a5">false</_dlc_DocIdPersistId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BD1CD1DFA50814AA6A4DF05EC0F28C1" ma:contentTypeVersion="1101" ma:contentTypeDescription="Create a new document." ma:contentTypeScope="" ma:versionID="f1ce29fc4cbba5979e45b00c7ac82a73">
  <xsd:schema xmlns:xsd="http://www.w3.org/2001/XMLSchema" xmlns:xs="http://www.w3.org/2001/XMLSchema" xmlns:p="http://schemas.microsoft.com/office/2006/metadata/properties" xmlns:ns1="http://schemas.microsoft.com/sharepoint/v3" xmlns:ns2="f5fb8e20-718c-40db-aae0-0fa88f5c23a5" xmlns:ns3="b358be18-aece-4e92-b210-3ffbd95e50b6" targetNamespace="http://schemas.microsoft.com/office/2006/metadata/properties" ma:root="true" ma:fieldsID="ea1ca9c7b009146e96430e42e29598b0" ns1:_="" ns2:_="" ns3:_="">
    <xsd:import namespace="http://schemas.microsoft.com/sharepoint/v3"/>
    <xsd:import namespace="f5fb8e20-718c-40db-aae0-0fa88f5c23a5"/>
    <xsd:import namespace="b358be18-aece-4e92-b210-3ffbd95e50b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1:_ip_UnifiedCompliancePolicyProperties" minOccurs="0"/>
                <xsd:element ref="ns1:_ip_UnifiedCompliancePolicyUIActio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Notes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5fb8e20-718c-40db-aae0-0fa88f5c23a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58be18-aece-4e92-b210-3ffbd95e50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7" nillable="true" ma:displayName="Tags" ma:internalName="MediaServiceAutoTags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1" nillable="true" ma:displayName="MediaServiceDateTaken" ma:hidden="true" ma:internalName="MediaServiceDateTaken" ma:readOnly="true">
      <xsd:simpleType>
        <xsd:restriction base="dms:Text"/>
      </xsd:simpleType>
    </xsd:element>
    <xsd:element name="Notes0" ma:index="22" nillable="true" ma:displayName="Notes" ma:description="Notes regarding this item." ma:internalName="Notes0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4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8E0696-B6FF-44A7-BF2D-CD70E65755E4}">
  <ds:schemaRefs>
    <ds:schemaRef ds:uri="http://www.w3.org/XML/1998/namespace"/>
    <ds:schemaRef ds:uri="http://purl.org/dc/terms/"/>
    <ds:schemaRef ds:uri="f5fb8e20-718c-40db-aae0-0fa88f5c23a5"/>
    <ds:schemaRef ds:uri="http://schemas.microsoft.com/sharepoint/v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358be18-aece-4e92-b210-3ffbd95e50b6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C011B84-D15F-40D7-8A4A-F02A58A7527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96C99C5-0762-412D-8538-BCF0A46CD1C0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898C525E-8A51-4213-8E85-826D00C683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5fb8e20-718c-40db-aae0-0fa88f5c23a5"/>
    <ds:schemaRef ds:uri="b358be18-aece-4e92-b210-3ffbd95e50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1174</Words>
  <Application>Microsoft Office PowerPoint</Application>
  <PresentationFormat>On-screen Show (4:3)</PresentationFormat>
  <Paragraphs>159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EMD Light</vt:lpstr>
      <vt:lpstr>EMD Dark</vt:lpstr>
      <vt:lpstr>Initial Planning Meeting  REP Dress Rehearsal – 01/01/01 REP Evaluated Exercise – 01/01/01</vt:lpstr>
      <vt:lpstr>Agenda</vt:lpstr>
      <vt:lpstr>Agenda</vt:lpstr>
      <vt:lpstr>Exercise Scope</vt:lpstr>
      <vt:lpstr>Design and Development Resources</vt:lpstr>
      <vt:lpstr>Proposed Criteria and Core Capabilities</vt:lpstr>
      <vt:lpstr>Proposed Criteria and Core Capabilities</vt:lpstr>
      <vt:lpstr>Proposed Criteria and Core Capabilities</vt:lpstr>
      <vt:lpstr>Proposed Criteria and Core Capabilities</vt:lpstr>
      <vt:lpstr>Exercise Date and Duration</vt:lpstr>
      <vt:lpstr>Extent of Play</vt:lpstr>
      <vt:lpstr>Exercise Assumptions and Artificialities</vt:lpstr>
      <vt:lpstr>Exercise Control and Evaluation Structure</vt:lpstr>
      <vt:lpstr>Exercise Security Organization and Structure</vt:lpstr>
      <vt:lpstr>Exercise Resources</vt:lpstr>
      <vt:lpstr>Planning Timeline and Milestones</vt:lpstr>
      <vt:lpstr>SME Expertise Needed</vt:lpstr>
      <vt:lpstr>Follow-On Meetings/Due Date Info</vt:lpstr>
      <vt:lpstr>Closing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Initial Planning Meeting  CGS Dress Rehearsal – 08/31/21 CGS Evaluated Exercise – 10/26/21</dc:title>
  <cp:lastModifiedBy>Hann, Laura (MIL)</cp:lastModifiedBy>
  <cp:revision>3</cp:revision>
  <dcterms:modified xsi:type="dcterms:W3CDTF">2021-04-13T22:47:40Z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0x010100FBD1CD1DFA50814AA6A4DF05EC0F28C1</vt:lpwstr>
  </property>
  <property fmtid="{D5CDD505-2E9C-101B-9397-08002B2CF9AE}" pid="3" name="_dlc_DocIdItemGuid">
    <vt:lpwstr>655f004c-b6a8-458e-9442-9f98077884d0</vt:lpwstr>
  </property>
  <property fmtid="{D5CDD505-2E9C-101B-9397-08002B2CF9AE}" pid="4" name="Order">
    <vt:r8>1088100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</Properties>
</file>