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8" r:id="rId2"/>
    <p:sldId id="289" r:id="rId3"/>
    <p:sldId id="309" r:id="rId4"/>
    <p:sldId id="307" r:id="rId5"/>
    <p:sldId id="304" r:id="rId6"/>
    <p:sldId id="259" r:id="rId7"/>
    <p:sldId id="258" r:id="rId8"/>
    <p:sldId id="310" r:id="rId9"/>
    <p:sldId id="311" r:id="rId10"/>
    <p:sldId id="30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27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Rosen" initials="MR" lastIdx="19" clrIdx="0"/>
  <p:cmAuthor id="1" name="khauge" initials="k" lastIdx="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0606" autoAdjust="0"/>
  </p:normalViewPr>
  <p:slideViewPr>
    <p:cSldViewPr>
      <p:cViewPr varScale="1">
        <p:scale>
          <a:sx n="80" d="100"/>
          <a:sy n="80" d="100"/>
        </p:scale>
        <p:origin x="-1944" y="-112"/>
      </p:cViewPr>
      <p:guideLst>
        <p:guide orient="horz" pos="2160"/>
        <p:guide pos="2880"/>
      </p:guideLst>
    </p:cSldViewPr>
  </p:slideViewPr>
  <p:outlineViewPr>
    <p:cViewPr>
      <p:scale>
        <a:sx n="33" d="100"/>
        <a:sy n="33" d="100"/>
      </p:scale>
      <p:origin x="0" y="10524"/>
    </p:cViewPr>
  </p:outlineViewPr>
  <p:notesTextViewPr>
    <p:cViewPr>
      <p:scale>
        <a:sx n="100" d="100"/>
        <a:sy n="100" d="100"/>
      </p:scale>
      <p:origin x="0" y="0"/>
    </p:cViewPr>
  </p:notesTextViewPr>
  <p:notesViewPr>
    <p:cSldViewPr>
      <p:cViewPr varScale="1">
        <p:scale>
          <a:sx n="99" d="100"/>
          <a:sy n="99" d="100"/>
        </p:scale>
        <p:origin x="-349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8FA6B-01F4-493F-AFCA-72327BB57AE8}" type="datetimeFigureOut">
              <a:rPr lang="en-US" smtClean="0"/>
              <a:pPr/>
              <a:t>5/31/12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59483-2D74-4945-9F5E-25718F4438CF}" type="slidenum">
              <a:rPr lang="en-US" smtClean="0"/>
              <a:pPr/>
              <a:t>‹#›</a:t>
            </a:fld>
            <a:endParaRPr lang="en-US" dirty="0"/>
          </a:p>
        </p:txBody>
      </p:sp>
    </p:spTree>
    <p:extLst>
      <p:ext uri="{BB962C8B-B14F-4D97-AF65-F5344CB8AC3E}">
        <p14:creationId xmlns:p14="http://schemas.microsoft.com/office/powerpoint/2010/main" val="33679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monewshorizonblog.or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9" Type="http://schemas.openxmlformats.org/officeDocument/2006/relationships/hyperlink" Target="http://www.emd.wa.gov/hazards/haz_storms.shtml" TargetMode="External"/><Relationship Id="rId20" Type="http://schemas.openxmlformats.org/officeDocument/2006/relationships/hyperlink" Target="http://www.emd.wa.gov/hazards/haz_radiological.shtml" TargetMode="External"/><Relationship Id="rId21" Type="http://schemas.openxmlformats.org/officeDocument/2006/relationships/hyperlink" Target="http://www.emd.wa.gov/hazards/haz_terrorism.shtml" TargetMode="External"/><Relationship Id="rId22" Type="http://schemas.openxmlformats.org/officeDocument/2006/relationships/hyperlink" Target="http://www.emd.wa.gov/hazards/haz_transportation.shtml" TargetMode="External"/><Relationship Id="rId23" Type="http://schemas.openxmlformats.org/officeDocument/2006/relationships/hyperlink" Target="http://www.emd.wa.gov/hazards/haz_urban_fire.shtml" TargetMode="External"/><Relationship Id="rId10" Type="http://schemas.openxmlformats.org/officeDocument/2006/relationships/hyperlink" Target="http://www.emd.wa.gov/hazards/haz_tsunami.shtml" TargetMode="External"/><Relationship Id="rId11" Type="http://schemas.openxmlformats.org/officeDocument/2006/relationships/hyperlink" Target="http://www.emd.wa.gov/hazards/haz_volcano.shtml" TargetMode="External"/><Relationship Id="rId12" Type="http://schemas.openxmlformats.org/officeDocument/2006/relationships/hyperlink" Target="http://www.emd.wa.gov/hazards/haz_wildfire.shtml" TargetMode="External"/><Relationship Id="rId13" Type="http://schemas.openxmlformats.org/officeDocument/2006/relationships/hyperlink" Target="http://www.emd.wa.gov/hazards/haz_abandoned_mine.shtml" TargetMode="External"/><Relationship Id="rId14" Type="http://schemas.openxmlformats.org/officeDocument/2006/relationships/hyperlink" Target="http://www.emd.wa.gov/hazards/haz_chemical.shtml" TargetMode="External"/><Relationship Id="rId15" Type="http://schemas.openxmlformats.org/officeDocument/2006/relationships/hyperlink" Target="http://www.emd.wa.gov/hazards/haz_civil_disturbance.shtml" TargetMode="External"/><Relationship Id="rId16" Type="http://schemas.openxmlformats.org/officeDocument/2006/relationships/hyperlink" Target="http://www.emd.wa.gov/hazards/haz_dam_failure.shtml" TargetMode="External"/><Relationship Id="rId17" Type="http://schemas.openxmlformats.org/officeDocument/2006/relationships/hyperlink" Target="http://www.emd.wa.gov/hazards/haz_hazardous_materials.shtml" TargetMode="External"/><Relationship Id="rId18" Type="http://schemas.openxmlformats.org/officeDocument/2006/relationships/hyperlink" Target="http://www.emd.wa.gov/hazards/haz_local_hazard.shtml" TargetMode="External"/><Relationship Id="rId19" Type="http://schemas.openxmlformats.org/officeDocument/2006/relationships/hyperlink" Target="http://www.emd.wa.gov/hazards/haz_pipeline.shtml" TargetMode="External"/><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content.usatoday.com/topics/topic/Pacific+Northwest" TargetMode="External"/><Relationship Id="rId4" Type="http://schemas.openxmlformats.org/officeDocument/2006/relationships/hyperlink" Target="http://www.emd.wa.gov/hazards/haz_avalanche.shtml" TargetMode="External"/><Relationship Id="rId5" Type="http://schemas.openxmlformats.org/officeDocument/2006/relationships/hyperlink" Target="http://www.emd.wa.gov/hazards/haz_drought.shtml" TargetMode="External"/><Relationship Id="rId6" Type="http://schemas.openxmlformats.org/officeDocument/2006/relationships/hyperlink" Target="http://www.emd.wa.gov/hazards/haz_earthquakes.shtml" TargetMode="External"/><Relationship Id="rId7" Type="http://schemas.openxmlformats.org/officeDocument/2006/relationships/hyperlink" Target="http://www.emd.wa.gov/hazards/haz_flood.shtml" TargetMode="External"/><Relationship Id="rId8" Type="http://schemas.openxmlformats.org/officeDocument/2006/relationships/hyperlink" Target="http://www.emd.wa.gov/hazards/haz_landslides.s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insert logos</a:t>
            </a:r>
            <a:r>
              <a:rPr lang="en-US" baseline="0" dirty="0" smtClean="0"/>
              <a:t> for your organization (s).</a:t>
            </a:r>
            <a:endParaRPr lang="en-US" dirty="0" smtClean="0"/>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1</a:t>
            </a:fld>
            <a:endParaRPr lang="en-US" dirty="0"/>
          </a:p>
        </p:txBody>
      </p:sp>
    </p:spTree>
    <p:extLst>
      <p:ext uri="{BB962C8B-B14F-4D97-AF65-F5344CB8AC3E}">
        <p14:creationId xmlns:p14="http://schemas.microsoft.com/office/powerpoint/2010/main" val="3066789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Emergency:  </a:t>
            </a:r>
          </a:p>
          <a:p>
            <a:r>
              <a:rPr lang="en-US" dirty="0" smtClean="0"/>
              <a:t>Happens every day.</a:t>
            </a:r>
            <a:r>
              <a:rPr lang="en-US" baseline="0" dirty="0" smtClean="0"/>
              <a:t>  Typically would be able to call 911 and receive help from professional responders</a:t>
            </a:r>
          </a:p>
          <a:p>
            <a:endParaRPr lang="en-US" baseline="0" dirty="0" smtClean="0"/>
          </a:p>
          <a:p>
            <a:r>
              <a:rPr lang="en-US" baseline="0" dirty="0" smtClean="0"/>
              <a:t>Can you give examples? </a:t>
            </a:r>
          </a:p>
          <a:p>
            <a:r>
              <a:rPr lang="en-US" baseline="0" dirty="0" smtClean="0"/>
              <a:t>House fire, medical emergency, injury, car accidents, civil disobedience/crime to persons. </a:t>
            </a:r>
          </a:p>
          <a:p>
            <a:endParaRPr lang="en-US" baseline="0" dirty="0" smtClean="0"/>
          </a:p>
          <a:p>
            <a:endParaRPr lang="en-US" baseline="0" dirty="0" smtClean="0"/>
          </a:p>
          <a:p>
            <a:r>
              <a:rPr lang="en-US" b="1" baseline="0" dirty="0" smtClean="0"/>
              <a:t>Disaster:</a:t>
            </a:r>
          </a:p>
          <a:p>
            <a:r>
              <a:rPr lang="en-US" baseline="0" dirty="0" smtClean="0"/>
              <a:t>Happens every month, somewhere in the US.  Will likely cause infrastructure impacts such as interruption to power, closed roadways, flooding, etc. </a:t>
            </a:r>
          </a:p>
          <a:p>
            <a:endParaRPr lang="en-US" baseline="0" dirty="0" smtClean="0"/>
          </a:p>
          <a:p>
            <a:r>
              <a:rPr lang="en-US" baseline="0" dirty="0" smtClean="0"/>
              <a:t>Can you give examples:  Severe weather, ice storms, flooding, small earthquakes, hazardous materials spills, wildland fires, etc.</a:t>
            </a:r>
          </a:p>
          <a:p>
            <a:endParaRPr lang="en-US" baseline="0" dirty="0" smtClean="0"/>
          </a:p>
          <a:p>
            <a:r>
              <a:rPr lang="en-US" b="1" baseline="0" dirty="0" smtClean="0"/>
              <a:t>Catastrophe:</a:t>
            </a:r>
          </a:p>
          <a:p>
            <a:r>
              <a:rPr lang="en-US" b="0" baseline="0" dirty="0" smtClean="0"/>
              <a:t>Happens somewhere in the world every year.  Causes major infrastructure impacts and loss of life. </a:t>
            </a:r>
          </a:p>
          <a:p>
            <a:endParaRPr lang="en-US" b="0" baseline="0" dirty="0" smtClean="0"/>
          </a:p>
          <a:p>
            <a:r>
              <a:rPr lang="en-US" b="0" baseline="0" dirty="0" smtClean="0"/>
              <a:t>Can you give some examples:  Large earthquakes, Tsunami, droughts, flooding, hurricanes, volcano eruption, </a:t>
            </a:r>
            <a:endParaRPr lang="en-US" b="0"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These</a:t>
            </a:r>
            <a:r>
              <a:rPr lang="en-US" sz="1200" b="1" baseline="0" dirty="0" smtClean="0">
                <a:solidFill>
                  <a:schemeClr val="bg1"/>
                </a:solidFill>
              </a:rPr>
              <a:t> three slides highlight catastrophic events and the outcomes of those events.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setting the stage for slide 14 which will ask “</a:t>
            </a:r>
            <a:r>
              <a:rPr lang="en-US" b="1" i="1" dirty="0" smtClean="0"/>
              <a:t>H</a:t>
            </a:r>
            <a:r>
              <a:rPr lang="en-US" sz="1200" b="1" i="1" dirty="0" smtClean="0">
                <a:solidFill>
                  <a:schemeClr val="bg1"/>
                </a:solidFill>
              </a:rPr>
              <a:t>ow long </a:t>
            </a:r>
            <a:r>
              <a:rPr lang="en-US" sz="1200" b="1" dirty="0" smtClean="0">
                <a:solidFill>
                  <a:schemeClr val="bg1"/>
                </a:solidFill>
              </a:rPr>
              <a:t>do you think </a:t>
            </a:r>
            <a:br>
              <a:rPr lang="en-US" sz="1200" b="1" dirty="0" smtClean="0">
                <a:solidFill>
                  <a:schemeClr val="bg1"/>
                </a:solidFill>
              </a:rPr>
            </a:br>
            <a:r>
              <a:rPr lang="en-US" sz="1200" b="1" dirty="0" smtClean="0">
                <a:solidFill>
                  <a:schemeClr val="bg1"/>
                </a:solidFill>
              </a:rPr>
              <a:t>it will take for essential services to be restored?”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11</a:t>
            </a:fld>
            <a:endParaRPr lang="en-US" dirty="0"/>
          </a:p>
        </p:txBody>
      </p:sp>
    </p:spTree>
    <p:extLst>
      <p:ext uri="{BB962C8B-B14F-4D97-AF65-F5344CB8AC3E}">
        <p14:creationId xmlns:p14="http://schemas.microsoft.com/office/powerpoint/2010/main" val="1799382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earthquake</a:t>
            </a:r>
            <a:r>
              <a:rPr lang="en-US" baseline="0" dirty="0" smtClean="0"/>
              <a:t> was along the pacific rim of fire and was a </a:t>
            </a:r>
            <a:r>
              <a:rPr lang="en-US" baseline="0" dirty="0" err="1" smtClean="0"/>
              <a:t>subduction</a:t>
            </a:r>
            <a:r>
              <a:rPr lang="en-US" baseline="0" dirty="0" smtClean="0"/>
              <a:t> zone earthquake.  </a:t>
            </a:r>
            <a:r>
              <a:rPr lang="en-US" dirty="0" smtClean="0"/>
              <a:t>Washington state has the same geological</a:t>
            </a:r>
            <a:r>
              <a:rPr lang="en-US" baseline="0" dirty="0" smtClean="0"/>
              <a:t> threat.  </a:t>
            </a:r>
            <a:endParaRPr lang="en-US" dirty="0" smtClean="0"/>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12</a:t>
            </a:fld>
            <a:endParaRPr lang="en-US" dirty="0"/>
          </a:p>
        </p:txBody>
      </p:sp>
    </p:spTree>
    <p:extLst>
      <p:ext uri="{BB962C8B-B14F-4D97-AF65-F5344CB8AC3E}">
        <p14:creationId xmlns:p14="http://schemas.microsoft.com/office/powerpoint/2010/main" val="3330895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13</a:t>
            </a:fld>
            <a:endParaRPr lang="en-US" dirty="0"/>
          </a:p>
        </p:txBody>
      </p:sp>
    </p:spTree>
    <p:extLst>
      <p:ext uri="{BB962C8B-B14F-4D97-AF65-F5344CB8AC3E}">
        <p14:creationId xmlns:p14="http://schemas.microsoft.com/office/powerpoint/2010/main" val="3330895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Total recovery will take years!</a:t>
            </a:r>
          </a:p>
          <a:p>
            <a:endParaRPr lang="en-US" dirty="0" smtClean="0"/>
          </a:p>
          <a:p>
            <a:r>
              <a:rPr lang="en-US" b="1" dirty="0" smtClean="0"/>
              <a:t>Joplin:</a:t>
            </a:r>
          </a:p>
          <a:p>
            <a:r>
              <a:rPr lang="en-US" dirty="0" smtClean="0"/>
              <a:t>One year after Joplin tornados, the</a:t>
            </a:r>
            <a:r>
              <a:rPr lang="en-US" baseline="0" dirty="0" smtClean="0"/>
              <a:t> school district is still not recovered:  </a:t>
            </a:r>
            <a:r>
              <a:rPr lang="en-US" dirty="0" smtClean="0"/>
              <a:t>The 2011 twister completely destroyed three schools, including Joplin High School, and damaged six others. The school district broke ground on four new schools earlier in the week to mark the one year anniversary,</a:t>
            </a:r>
          </a:p>
          <a:p>
            <a:endParaRPr lang="en-US" dirty="0" smtClean="0"/>
          </a:p>
          <a:p>
            <a:r>
              <a:rPr lang="en-US" b="0" dirty="0" smtClean="0"/>
              <a:t>Article:  Feds Designate $800,000 For Joplin School Recovery;  By: </a:t>
            </a:r>
            <a:r>
              <a:rPr lang="en-US" b="0" dirty="0" smtClean="0">
                <a:hlinkClick r:id="rId3"/>
              </a:rPr>
              <a:t>Eli Yokley, Missouri News Horizon </a:t>
            </a:r>
            <a:r>
              <a:rPr lang="en-US" b="0" dirty="0" smtClean="0"/>
              <a:t>  Updated: May 24, 2012</a:t>
            </a:r>
          </a:p>
          <a:p>
            <a:endParaRPr lang="en-US" b="0" dirty="0" smtClean="0"/>
          </a:p>
          <a:p>
            <a:r>
              <a:rPr lang="en-US" b="1" dirty="0" smtClean="0"/>
              <a:t>Katrina:</a:t>
            </a:r>
          </a:p>
          <a:p>
            <a:r>
              <a:rPr lang="en-US" dirty="0" smtClean="0"/>
              <a:t>“</a:t>
            </a:r>
            <a:r>
              <a:rPr lang="en-US" b="0" dirty="0" smtClean="0"/>
              <a:t>Six years </a:t>
            </a:r>
            <a:r>
              <a:rPr lang="en-US" dirty="0" smtClean="0"/>
              <a:t>after Hurricane Katrina, metro New Orleans is deep into its recovery from the catastrophe.”  </a:t>
            </a:r>
          </a:p>
          <a:p>
            <a:endParaRPr lang="en-US" dirty="0" smtClean="0"/>
          </a:p>
          <a:p>
            <a:r>
              <a:rPr lang="en-US" b="0" dirty="0" smtClean="0"/>
              <a:t>Article:  The agenda pending for our recovery from Hurricane Katrina: An editorial published: Sunday, August 28, 2011, 7:01 AM </a:t>
            </a:r>
          </a:p>
          <a:p>
            <a:endParaRPr lang="en-US" dirty="0" smtClean="0"/>
          </a:p>
          <a:p>
            <a:r>
              <a:rPr lang="en-US" b="1" dirty="0" smtClean="0"/>
              <a:t>Japan: </a:t>
            </a:r>
          </a:p>
          <a:p>
            <a:r>
              <a:rPr lang="en-US" dirty="0" smtClean="0"/>
              <a:t>A year after the March 11 tsunami, the town of </a:t>
            </a:r>
            <a:r>
              <a:rPr lang="en-US" dirty="0" err="1" smtClean="0"/>
              <a:t>Rikuzentakata</a:t>
            </a:r>
            <a:r>
              <a:rPr lang="en-US" dirty="0" smtClean="0"/>
              <a:t> remains on life support. Companies created jobs to keep residents from leaving but have been unable to fill all the positions, despite high unemployment. WSJ's Daisuke Wakabayashi reports.</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Article:  An Altered Japan Marks a Year After Quake - Country Commemorates Anniversary With Prayers for Victims, Reflections on Losses and Protests Against Nuclear Energy  	From:  JAPAN NEWS 	Updated:   March 12, 2012, 11:03 a.m. ET</a:t>
            </a:r>
          </a:p>
        </p:txBody>
      </p:sp>
      <p:sp>
        <p:nvSpPr>
          <p:cNvPr id="4" name="Slide Number Placeholder 3"/>
          <p:cNvSpPr>
            <a:spLocks noGrp="1"/>
          </p:cNvSpPr>
          <p:nvPr>
            <p:ph type="sldNum" sz="quarter" idx="10"/>
          </p:nvPr>
        </p:nvSpPr>
        <p:spPr/>
        <p:txBody>
          <a:bodyPr/>
          <a:lstStyle/>
          <a:p>
            <a:fld id="{99659483-2D74-4945-9F5E-25718F4438CF}" type="slidenum">
              <a:rPr lang="en-US" smtClean="0"/>
              <a:pPr/>
              <a:t>14</a:t>
            </a:fld>
            <a:endParaRPr lang="en-US" dirty="0"/>
          </a:p>
        </p:txBody>
      </p:sp>
    </p:spTree>
    <p:extLst>
      <p:ext uri="{BB962C8B-B14F-4D97-AF65-F5344CB8AC3E}">
        <p14:creationId xmlns:p14="http://schemas.microsoft.com/office/powerpoint/2010/main" val="296585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Customize the alternate ways of communication to fit what</a:t>
            </a:r>
            <a:r>
              <a:rPr lang="en-US" baseline="0" dirty="0" smtClean="0"/>
              <a:t> you do in your jurisdiction.</a:t>
            </a:r>
            <a:endParaRPr lang="en-US" dirty="0" smtClean="0"/>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16</a:t>
            </a:fld>
            <a:endParaRPr lang="en-US" dirty="0"/>
          </a:p>
        </p:txBody>
      </p:sp>
    </p:spTree>
    <p:extLst>
      <p:ext uri="{BB962C8B-B14F-4D97-AF65-F5344CB8AC3E}">
        <p14:creationId xmlns:p14="http://schemas.microsoft.com/office/powerpoint/2010/main" val="1538206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audience: “what are</a:t>
            </a:r>
            <a:r>
              <a:rPr lang="en-US" baseline="0" dirty="0" smtClean="0"/>
              <a:t> the three most important things you feel you need to do?”</a:t>
            </a:r>
          </a:p>
          <a:p>
            <a:endParaRPr lang="en-US" baseline="0" dirty="0" smtClean="0"/>
          </a:p>
          <a:p>
            <a:r>
              <a:rPr lang="en-US" baseline="0" dirty="0" smtClean="0"/>
              <a:t>Optional:  </a:t>
            </a:r>
          </a:p>
          <a:p>
            <a:r>
              <a:rPr lang="en-US" baseline="0" dirty="0" smtClean="0"/>
              <a:t>1.)  Instructor can use the white board or easel pad to write what the audiences identifies as important.</a:t>
            </a:r>
          </a:p>
          <a:p>
            <a:endParaRPr lang="en-US" baseline="0" dirty="0" smtClean="0"/>
          </a:p>
          <a:p>
            <a:r>
              <a:rPr lang="en-US" baseline="0" dirty="0" smtClean="0"/>
              <a:t>2.)  You can give the audience paper and pen and have them write down the three most important things they feel they need to do to get ready.  “what concerns you the most?”  or “if you knew the earthquake was going to happen in two days, what are the three most important things you would do tomorrow to get ready ?”  (can’t be take a plane out of town….:+)</a:t>
            </a:r>
            <a:endParaRPr lang="en-US" dirty="0" smtClean="0"/>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17</a:t>
            </a:fld>
            <a:endParaRPr lang="en-US" dirty="0"/>
          </a:p>
        </p:txBody>
      </p:sp>
    </p:spTree>
    <p:extLst>
      <p:ext uri="{BB962C8B-B14F-4D97-AF65-F5344CB8AC3E}">
        <p14:creationId xmlns:p14="http://schemas.microsoft.com/office/powerpoint/2010/main" val="700868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Here’s the top three things we recommend to do:</a:t>
            </a:r>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18</a:t>
            </a:fld>
            <a:endParaRPr lang="en-US" dirty="0"/>
          </a:p>
        </p:txBody>
      </p:sp>
    </p:spTree>
    <p:extLst>
      <p:ext uri="{BB962C8B-B14F-4D97-AF65-F5344CB8AC3E}">
        <p14:creationId xmlns:p14="http://schemas.microsoft.com/office/powerpoint/2010/main" val="1160932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pc="80" dirty="0" smtClean="0">
                <a:solidFill>
                  <a:srgbClr val="595959"/>
                </a:solidFill>
              </a:rPr>
              <a:t>HAVING A PLAN AND BEING PREPARED</a:t>
            </a:r>
            <a:br>
              <a:rPr lang="en-US" b="0" spc="80" dirty="0" smtClean="0">
                <a:solidFill>
                  <a:srgbClr val="595959"/>
                </a:solidFill>
              </a:rPr>
            </a:br>
            <a:r>
              <a:rPr lang="en-US" sz="900" b="0" dirty="0" smtClean="0">
                <a:solidFill>
                  <a:srgbClr val="595959"/>
                </a:solidFill>
              </a:rPr>
              <a:t>Judson and Terri Rollins</a:t>
            </a:r>
            <a:r>
              <a:rPr lang="en-US" b="0" dirty="0" smtClean="0">
                <a:solidFill>
                  <a:srgbClr val="595959"/>
                </a:solidFill>
              </a:rPr>
              <a:t/>
            </a:r>
            <a:br>
              <a:rPr lang="en-US" b="0" dirty="0" smtClean="0">
                <a:solidFill>
                  <a:srgbClr val="595959"/>
                </a:solidFill>
              </a:rPr>
            </a:br>
            <a:r>
              <a:rPr lang="en-US" sz="1050" b="0" dirty="0" smtClean="0">
                <a:solidFill>
                  <a:srgbClr val="595959"/>
                </a:solidFill>
              </a:rPr>
              <a:t>Hurricane Ike</a:t>
            </a:r>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19</a:t>
            </a:fld>
            <a:endParaRPr lang="en-US" dirty="0"/>
          </a:p>
        </p:txBody>
      </p:sp>
    </p:spTree>
    <p:extLst>
      <p:ext uri="{BB962C8B-B14F-4D97-AF65-F5344CB8AC3E}">
        <p14:creationId xmlns:p14="http://schemas.microsoft.com/office/powerpoint/2010/main" val="91976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to audience: You can start with any one of these</a:t>
            </a:r>
            <a:r>
              <a:rPr lang="en-US" baseline="0" dirty="0" smtClean="0"/>
              <a:t> steps; you don’t have to do them all at once. You need to start somewhere and then you can continue to build on what you have done.</a:t>
            </a:r>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20</a:t>
            </a:fld>
            <a:endParaRPr lang="en-US" dirty="0"/>
          </a:p>
        </p:txBody>
      </p:sp>
    </p:spTree>
    <p:extLst>
      <p:ext uri="{BB962C8B-B14F-4D97-AF65-F5344CB8AC3E}">
        <p14:creationId xmlns:p14="http://schemas.microsoft.com/office/powerpoint/2010/main" val="171482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a:t>
            </a:r>
          </a:p>
          <a:p>
            <a:r>
              <a:rPr lang="en-US" dirty="0" smtClean="0"/>
              <a:t>This is a rough agenda for this PowerPoint template.  Adjust accordingly</a:t>
            </a:r>
            <a:r>
              <a:rPr lang="en-US" baseline="0" dirty="0" smtClean="0"/>
              <a:t> for your presentation.</a:t>
            </a:r>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pc="80" dirty="0" smtClean="0">
                <a:solidFill>
                  <a:srgbClr val="595959"/>
                </a:solidFill>
              </a:rPr>
              <a:t>BUILDING</a:t>
            </a:r>
            <a:r>
              <a:rPr lang="en-US" b="0" spc="80" baseline="0" dirty="0" smtClean="0">
                <a:solidFill>
                  <a:srgbClr val="595959"/>
                </a:solidFill>
              </a:rPr>
              <a:t> A KIT</a:t>
            </a:r>
            <a:r>
              <a:rPr lang="en-US" b="0" spc="80" dirty="0" smtClean="0">
                <a:solidFill>
                  <a:srgbClr val="595959"/>
                </a:solidFill>
              </a:rPr>
              <a:t/>
            </a:r>
            <a:br>
              <a:rPr lang="en-US" b="0" spc="80" dirty="0" smtClean="0">
                <a:solidFill>
                  <a:srgbClr val="595959"/>
                </a:solidFill>
              </a:rPr>
            </a:br>
            <a:r>
              <a:rPr lang="en-US" sz="1050" b="0" dirty="0" err="1" smtClean="0">
                <a:solidFill>
                  <a:srgbClr val="595959"/>
                </a:solidFill>
              </a:rPr>
              <a:t>Lyz</a:t>
            </a:r>
            <a:r>
              <a:rPr lang="en-US" sz="1050" b="0" dirty="0" smtClean="0">
                <a:solidFill>
                  <a:srgbClr val="595959"/>
                </a:solidFill>
              </a:rPr>
              <a:t> </a:t>
            </a:r>
            <a:r>
              <a:rPr lang="en-US" sz="1050" b="0" dirty="0" err="1" smtClean="0">
                <a:solidFill>
                  <a:srgbClr val="595959"/>
                </a:solidFill>
              </a:rPr>
              <a:t>Staman</a:t>
            </a:r>
            <a:r>
              <a:rPr lang="en-US" sz="1200" b="0" dirty="0" smtClean="0">
                <a:solidFill>
                  <a:srgbClr val="595959"/>
                </a:solidFill>
              </a:rPr>
              <a:t/>
            </a:r>
            <a:br>
              <a:rPr lang="en-US" sz="1200" b="0" dirty="0" smtClean="0">
                <a:solidFill>
                  <a:srgbClr val="595959"/>
                </a:solidFill>
              </a:rPr>
            </a:br>
            <a:r>
              <a:rPr lang="en-US" sz="1200" b="0" dirty="0" smtClean="0">
                <a:solidFill>
                  <a:srgbClr val="595959"/>
                </a:solidFill>
              </a:rPr>
              <a:t>Japan earthquake and tsunami</a:t>
            </a:r>
            <a:endParaRPr lang="en-US" sz="1050" b="0" dirty="0" smtClean="0">
              <a:solidFill>
                <a:srgbClr val="595959"/>
              </a:solidFill>
            </a:endParaRPr>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21</a:t>
            </a:fld>
            <a:endParaRPr lang="en-US" dirty="0"/>
          </a:p>
        </p:txBody>
      </p:sp>
    </p:spTree>
    <p:extLst>
      <p:ext uri="{BB962C8B-B14F-4D97-AF65-F5344CB8AC3E}">
        <p14:creationId xmlns:p14="http://schemas.microsoft.com/office/powerpoint/2010/main" val="91976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Ask audience: If you knew a disaster was coming next weekend, what do you think you would need?</a:t>
            </a:r>
          </a:p>
        </p:txBody>
      </p:sp>
      <p:sp>
        <p:nvSpPr>
          <p:cNvPr id="4" name="Slide Number Placeholder 3"/>
          <p:cNvSpPr>
            <a:spLocks noGrp="1"/>
          </p:cNvSpPr>
          <p:nvPr>
            <p:ph type="sldNum" sz="quarter" idx="10"/>
          </p:nvPr>
        </p:nvSpPr>
        <p:spPr/>
        <p:txBody>
          <a:bodyPr/>
          <a:lstStyle/>
          <a:p>
            <a:fld id="{99659483-2D74-4945-9F5E-25718F4438CF}" type="slidenum">
              <a:rPr lang="en-US" smtClean="0"/>
              <a:pPr/>
              <a:t>22</a:t>
            </a:fld>
            <a:endParaRPr lang="en-US" dirty="0"/>
          </a:p>
        </p:txBody>
      </p:sp>
    </p:spTree>
    <p:extLst>
      <p:ext uri="{BB962C8B-B14F-4D97-AF65-F5344CB8AC3E}">
        <p14:creationId xmlns:p14="http://schemas.microsoft.com/office/powerpoint/2010/main" val="1714822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23</a:t>
            </a:fld>
            <a:endParaRPr lang="en-US" dirty="0"/>
          </a:p>
        </p:txBody>
      </p:sp>
    </p:spTree>
    <p:extLst>
      <p:ext uri="{BB962C8B-B14F-4D97-AF65-F5344CB8AC3E}">
        <p14:creationId xmlns:p14="http://schemas.microsoft.com/office/powerpoint/2010/main" val="91976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to a</a:t>
            </a:r>
            <a:r>
              <a:rPr lang="en-US" dirty="0" smtClean="0"/>
              <a:t>udience: This is just a quick</a:t>
            </a:r>
            <a:r>
              <a:rPr lang="en-US" baseline="0" dirty="0" smtClean="0"/>
              <a:t> guide of things you can do. You should tailor it to your own needs.</a:t>
            </a:r>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24</a:t>
            </a:fld>
            <a:endParaRPr lang="en-US" dirty="0"/>
          </a:p>
        </p:txBody>
      </p:sp>
    </p:spTree>
    <p:extLst>
      <p:ext uri="{BB962C8B-B14F-4D97-AF65-F5344CB8AC3E}">
        <p14:creationId xmlns:p14="http://schemas.microsoft.com/office/powerpoint/2010/main" val="1714822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audience: </a:t>
            </a:r>
            <a:r>
              <a:rPr lang="en-US" dirty="0" smtClean="0"/>
              <a:t>What are three things you heard in</a:t>
            </a:r>
            <a:r>
              <a:rPr lang="en-US" baseline="0" dirty="0" smtClean="0"/>
              <a:t> this presentation that were new information to you? </a:t>
            </a:r>
          </a:p>
          <a:p>
            <a:endParaRPr lang="en-US" baseline="0" dirty="0" smtClean="0"/>
          </a:p>
          <a:p>
            <a:r>
              <a:rPr lang="en-US" baseline="0" dirty="0" smtClean="0"/>
              <a:t>Ask audience: What is the most important preparedness action you need to do to prepare?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25</a:t>
            </a:fld>
            <a:endParaRPr lang="en-US" dirty="0"/>
          </a:p>
        </p:txBody>
      </p:sp>
    </p:spTree>
    <p:extLst>
      <p:ext uri="{BB962C8B-B14F-4D97-AF65-F5344CB8AC3E}">
        <p14:creationId xmlns:p14="http://schemas.microsoft.com/office/powerpoint/2010/main" val="4085348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a:t>
            </a:r>
            <a:r>
              <a:rPr lang="en-US" baseline="0" dirty="0" smtClean="0"/>
              <a:t> </a:t>
            </a:r>
            <a:r>
              <a:rPr lang="en-US" dirty="0" smtClean="0"/>
              <a:t>Ask</a:t>
            </a:r>
            <a:r>
              <a:rPr lang="en-US" baseline="0" dirty="0" smtClean="0"/>
              <a:t> audience one thing they will do tomorrow do get prepared.</a:t>
            </a:r>
            <a:endParaRPr lang="en-US" dirty="0" smtClean="0"/>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26</a:t>
            </a:fld>
            <a:endParaRPr lang="en-US" dirty="0"/>
          </a:p>
        </p:txBody>
      </p:sp>
    </p:spTree>
    <p:extLst>
      <p:ext uri="{BB962C8B-B14F-4D97-AF65-F5344CB8AC3E}">
        <p14:creationId xmlns:p14="http://schemas.microsoft.com/office/powerpoint/2010/main" val="708631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following 6 slides are the</a:t>
            </a:r>
            <a:r>
              <a:rPr lang="en-US" baseline="0" dirty="0" smtClean="0"/>
              <a:t> checklists that have been created from the web site.  Choose which checklists are best suited for the audience and delete the rest.  Then save the presentation as different from the original template.  </a:t>
            </a:r>
            <a:endParaRPr lang="en-US" dirty="0" smtClean="0"/>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27</a:t>
            </a:fld>
            <a:endParaRPr lang="en-US" dirty="0"/>
          </a:p>
        </p:txBody>
      </p:sp>
    </p:spTree>
    <p:extLst>
      <p:ext uri="{BB962C8B-B14F-4D97-AF65-F5344CB8AC3E}">
        <p14:creationId xmlns:p14="http://schemas.microsoft.com/office/powerpoint/2010/main" val="2259290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a:t>
            </a:r>
            <a:r>
              <a:rPr lang="en-US" b="1" baseline="0" dirty="0" smtClean="0"/>
              <a:t> to instructor: You should add your local office of emergency management and contact information to this list.</a:t>
            </a:r>
            <a:endParaRPr lang="en-US" b="1" dirty="0" smtClean="0"/>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34</a:t>
            </a:fld>
            <a:endParaRPr lang="en-US" dirty="0"/>
          </a:p>
        </p:txBody>
      </p:sp>
    </p:spTree>
    <p:extLst>
      <p:ext uri="{BB962C8B-B14F-4D97-AF65-F5344CB8AC3E}">
        <p14:creationId xmlns:p14="http://schemas.microsoft.com/office/powerpoint/2010/main" val="2326689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a:t>
            </a:r>
            <a:r>
              <a:rPr lang="en-US" b="1" baseline="0" dirty="0" smtClean="0"/>
              <a:t> to instructor: You should add your local office of emergency management and contact information to this list.</a:t>
            </a:r>
            <a:endParaRPr lang="en-US" b="1" dirty="0" smtClean="0"/>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35</a:t>
            </a:fld>
            <a:endParaRPr lang="en-US" dirty="0"/>
          </a:p>
        </p:txBody>
      </p:sp>
    </p:spTree>
    <p:extLst>
      <p:ext uri="{BB962C8B-B14F-4D97-AF65-F5344CB8AC3E}">
        <p14:creationId xmlns:p14="http://schemas.microsoft.com/office/powerpoint/2010/main" val="2326689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Insert</a:t>
            </a:r>
            <a:r>
              <a:rPr lang="en-US" baseline="0" dirty="0" smtClean="0"/>
              <a:t> appropriate logos for your organization (s).</a:t>
            </a:r>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1" dirty="0" smtClean="0"/>
              <a:t>Make the case for why</a:t>
            </a:r>
            <a:r>
              <a:rPr lang="en-US" sz="1200" b="1" baseline="0" dirty="0" smtClean="0"/>
              <a:t> people need to prepare:  Example – here’s 4 events in 2011 that illustrate the impact of catastrophic events.  </a:t>
            </a:r>
            <a:endParaRPr lang="en-US" sz="1200" b="1" dirty="0" smtClean="0"/>
          </a:p>
          <a:p>
            <a:endParaRPr lang="en-US" sz="1200" b="1" dirty="0" smtClean="0"/>
          </a:p>
          <a:p>
            <a:r>
              <a:rPr lang="en-US" sz="1200" b="1" dirty="0" smtClean="0"/>
              <a:t>1.)  2011 USA Tornadoes</a:t>
            </a:r>
          </a:p>
          <a:p>
            <a:r>
              <a:rPr lang="en-US" sz="1200" b="1" dirty="0" smtClean="0"/>
              <a:t>Cost: Damages (USA) $20-25 billion (Estimate as of July 1)</a:t>
            </a:r>
            <a:endParaRPr lang="en-US" sz="1200" dirty="0" smtClean="0"/>
          </a:p>
          <a:p>
            <a:r>
              <a:rPr lang="en-US" sz="1200" dirty="0" smtClean="0"/>
              <a:t>Extremely destructive tornadoes form most frequently in the U.S., Bangladesh and Eastern India, but they can occur almost anywhere under the right conditions. Tornadoes also appear regularly in neighboring southern Canada during the Northern Hemisphere’s summer season, and somewhat regularly in Europe, Asia, and Australia. As of December 9 2011, there have been 1,836 tornadoes reported in the US in 2011. This has been an exceptionally destructive and deadly year for tornadoes; worldwide, at least 576 people perished due to tornadoes.</a:t>
            </a:r>
          </a:p>
          <a:p>
            <a:r>
              <a:rPr lang="en-US" sz="1200" b="1" dirty="0" smtClean="0"/>
              <a:t>Time span: </a:t>
            </a:r>
            <a:r>
              <a:rPr lang="en-US" sz="1200" dirty="0" smtClean="0"/>
              <a:t>January 2011 – ongoing</a:t>
            </a:r>
          </a:p>
          <a:p>
            <a:r>
              <a:rPr lang="en-US" sz="1200" b="1" dirty="0" smtClean="0"/>
              <a:t>Maximum rated tornado</a:t>
            </a:r>
            <a:r>
              <a:rPr lang="en-US" sz="1200" dirty="0" smtClean="0"/>
              <a:t>: EF5 tornado Philadelphia; Mississippi on April 27; Hackle burg, Alabama on April 27; Smithville, Mississippi on April 27; Rainsville, Alabama on April 27; Joplin, Missouri on May 22; Piedmont, Oklahoma on May 24</a:t>
            </a:r>
          </a:p>
          <a:p>
            <a:r>
              <a:rPr lang="en-US" sz="1200" b="1" dirty="0" smtClean="0"/>
              <a:t>Fatalities (USA): </a:t>
            </a:r>
            <a:r>
              <a:rPr lang="en-US" sz="1200" dirty="0" smtClean="0"/>
              <a:t>552 fatalities (&gt;5,370 injuries)</a:t>
            </a:r>
          </a:p>
          <a:p>
            <a:endParaRPr lang="en-US" sz="1200" baseline="0" dirty="0" smtClean="0"/>
          </a:p>
          <a:p>
            <a:r>
              <a:rPr lang="en-US" sz="1200" b="1" baseline="0" dirty="0" smtClean="0"/>
              <a:t>2.)  </a:t>
            </a:r>
            <a:r>
              <a:rPr lang="en-US" sz="1200" b="1" dirty="0" smtClean="0"/>
              <a:t>Earthquake in Christ Church, New Zealand</a:t>
            </a:r>
            <a:endParaRPr lang="en-US" sz="1200" dirty="0" smtClean="0"/>
          </a:p>
          <a:p>
            <a:r>
              <a:rPr lang="en-US" sz="1200" dirty="0" smtClean="0"/>
              <a:t>The massive earthquake that affected New Zealand on February 22, 2011 left a tremendous impact on the country. John Key, the Prime Minister of the country marked it as the darkest day of the year. Hundreds of lives were lost and several people were trapped in the rubbles.</a:t>
            </a:r>
          </a:p>
          <a:p>
            <a:endParaRPr lang="en-US" sz="1200" baseline="0" dirty="0" smtClean="0"/>
          </a:p>
          <a:p>
            <a:pPr rtl="0"/>
            <a:r>
              <a:rPr lang="en-US" sz="1200" b="1" dirty="0" smtClean="0"/>
              <a:t>3.)  The Great Tohoku Earthquake</a:t>
            </a:r>
          </a:p>
          <a:p>
            <a:pPr rtl="0"/>
            <a:r>
              <a:rPr lang="en-US" sz="1200" dirty="0" smtClean="0"/>
              <a:t>On 12 March 2012, a Japanese National</a:t>
            </a:r>
            <a:r>
              <a:rPr lang="en-US" sz="1200" baseline="0" dirty="0" smtClean="0"/>
              <a:t> Police Agency r</a:t>
            </a:r>
            <a:r>
              <a:rPr lang="en-US" sz="1200" dirty="0" smtClean="0"/>
              <a:t>eport confirmed 15,854 deaths, 26,992 injured, and 3,155 people missing</a:t>
            </a:r>
            <a:r>
              <a:rPr lang="en-US" sz="1200" baseline="30000" dirty="0" smtClean="0"/>
              <a:t> </a:t>
            </a:r>
            <a:r>
              <a:rPr lang="en-US" sz="1200" dirty="0" smtClean="0"/>
              <a:t>across twenty prefectures,</a:t>
            </a:r>
            <a:r>
              <a:rPr lang="en-US" sz="1200" baseline="0" dirty="0" smtClean="0"/>
              <a:t> </a:t>
            </a:r>
            <a:r>
              <a:rPr lang="en-US" sz="1200" dirty="0" smtClean="0"/>
              <a:t>as well as 129,225 buildings totally collapsed, with a further 254,204 buildings 'half collapsed', and another 691,766 buildings partially damaged.</a:t>
            </a:r>
            <a:r>
              <a:rPr lang="en-US" sz="1200" baseline="30000" dirty="0" smtClean="0"/>
              <a:t> </a:t>
            </a:r>
            <a:r>
              <a:rPr lang="en-US" sz="1200" baseline="0" dirty="0" smtClean="0"/>
              <a:t> </a:t>
            </a:r>
            <a:r>
              <a:rPr lang="en-US" sz="1200" dirty="0" smtClean="0"/>
              <a:t>The earthquake and tsunami also caused extensive and severe structural damage in north-eastern Japan, including heavy damage to roads and railways as well as fires in many areas, and a dam collapse.</a:t>
            </a:r>
            <a:r>
              <a:rPr lang="en-US" sz="1200" baseline="30000" dirty="0" smtClean="0"/>
              <a:t> </a:t>
            </a:r>
            <a:r>
              <a:rPr lang="en-US" sz="1200" baseline="0" dirty="0" smtClean="0"/>
              <a:t> </a:t>
            </a:r>
            <a:r>
              <a:rPr lang="en-US" sz="1200" dirty="0" smtClean="0"/>
              <a:t>Japanese Prime Minister Naoto</a:t>
            </a:r>
            <a:r>
              <a:rPr lang="en-US" sz="1200" baseline="0" dirty="0" smtClean="0"/>
              <a:t> </a:t>
            </a:r>
            <a:r>
              <a:rPr lang="en-US" sz="1200" baseline="0" dirty="0" err="1" smtClean="0"/>
              <a:t>Kan</a:t>
            </a:r>
            <a:r>
              <a:rPr lang="en-US" sz="1200" baseline="0" dirty="0" smtClean="0"/>
              <a:t> </a:t>
            </a:r>
            <a:r>
              <a:rPr lang="en-US" sz="1200" dirty="0" smtClean="0"/>
              <a:t>said, "In the 65 years after the end of World War II, this is the toughest and the most difficult crisis for Japan." Around 4.4 million households in northeastern Japan were left without electricity and 1.5 million without water.</a:t>
            </a:r>
          </a:p>
          <a:p>
            <a:endParaRPr lang="en-US" b="1" baseline="0" dirty="0" smtClean="0"/>
          </a:p>
          <a:p>
            <a:r>
              <a:rPr lang="en-US" b="1" baseline="0" dirty="0" smtClean="0"/>
              <a:t>4.)  Puget Sound Snow Storms 2011: - Excerpt from USA today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SEATTLE – A monster </a:t>
            </a:r>
            <a:r>
              <a:rPr lang="en-US" dirty="0" smtClean="0">
                <a:hlinkClick r:id="rId3" tooltip="More news, photos about Pacific Northwest"/>
              </a:rPr>
              <a:t>Pacific Northwest</a:t>
            </a:r>
            <a:r>
              <a:rPr lang="en-US" dirty="0" smtClean="0"/>
              <a:t> storm coated Washington with freezing rain on Thursday and brought much of the state to a standstill as the Seattle airport temporarily shut down, tens of thousands of people lost power and hundreds of cars slid off roads a day after the region was hit with a major snowfall.</a:t>
            </a:r>
          </a:p>
          <a:p>
            <a:endParaRPr lang="en-US" baseline="0" dirty="0" smtClean="0"/>
          </a:p>
          <a:p>
            <a:r>
              <a:rPr lang="en-US" b="1" baseline="0" dirty="0" smtClean="0"/>
              <a:t>Washington State Emergency Management lists the wide variety of natural and technological catastrophic threats that can happen in the State: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Natural Hazards – reference:   http://</a:t>
            </a:r>
            <a:r>
              <a:rPr lang="en-US" b="1" baseline="0" dirty="0" err="1" smtClean="0"/>
              <a:t>www.emd.wa.gov</a:t>
            </a:r>
            <a:r>
              <a:rPr lang="en-US" b="1" baseline="0" dirty="0" smtClean="0"/>
              <a:t>/hazards/</a:t>
            </a:r>
            <a:r>
              <a:rPr lang="en-US" b="1" baseline="0" dirty="0" err="1" smtClean="0"/>
              <a:t>haz_natural.shtml</a:t>
            </a:r>
            <a:endParaRPr lang="en-US" b="1" baseline="0" dirty="0" smtClean="0"/>
          </a:p>
          <a:p>
            <a:endParaRPr lang="en-US" baseline="0" dirty="0" smtClean="0"/>
          </a:p>
          <a:p>
            <a:r>
              <a:rPr lang="en-US" b="1" dirty="0" smtClean="0">
                <a:hlinkClick r:id="rId4" action="ppaction://hlinkfile"/>
              </a:rPr>
              <a:t>Avalanches</a:t>
            </a:r>
            <a:r>
              <a:rPr lang="en-US" dirty="0" smtClean="0"/>
              <a:t> - Avalanches have killed more than 190 people in the past century, exceeding deaths from any other natural cause.</a:t>
            </a:r>
          </a:p>
          <a:p>
            <a:r>
              <a:rPr lang="en-US" b="1" dirty="0" smtClean="0">
                <a:hlinkClick r:id="rId5" action="ppaction://hlinkfile"/>
              </a:rPr>
              <a:t>Drought</a:t>
            </a:r>
            <a:r>
              <a:rPr lang="en-US" dirty="0" smtClean="0"/>
              <a:t> - In the past century, Washington State has experienced a number of drought episodes, including several that lasted for more than a single season.</a:t>
            </a:r>
          </a:p>
          <a:p>
            <a:r>
              <a:rPr lang="en-US" b="1" dirty="0" smtClean="0">
                <a:hlinkClick r:id="rId6" action="ppaction://hlinkfile"/>
              </a:rPr>
              <a:t>Earthquake</a:t>
            </a:r>
            <a:r>
              <a:rPr lang="en-US" dirty="0" smtClean="0"/>
              <a:t> - More than 1,000 earthquakes occur in Washington each year. A dozen or more are felt; occasionally, they cause damage.</a:t>
            </a:r>
          </a:p>
          <a:p>
            <a:r>
              <a:rPr lang="en-US" b="1" dirty="0" smtClean="0">
                <a:hlinkClick r:id="rId7" action="ppaction://hlinkfile"/>
              </a:rPr>
              <a:t>Flood</a:t>
            </a:r>
            <a:r>
              <a:rPr lang="en-US" dirty="0" smtClean="0"/>
              <a:t> - Damage from flooding exceeds damage by all other natural hazards in Washington State.</a:t>
            </a:r>
          </a:p>
          <a:p>
            <a:r>
              <a:rPr lang="en-US" b="1" dirty="0" smtClean="0">
                <a:hlinkClick r:id="rId8" action="ppaction://hlinkfile"/>
              </a:rPr>
              <a:t>Landslide</a:t>
            </a:r>
            <a:r>
              <a:rPr lang="en-US" dirty="0" smtClean="0"/>
              <a:t> - Landslide is the movement of rock, soil and debris down a hillside or slope. Landslides take lives, destroy homes, businesses, and public buildings, interrupt transportation, undermine bridges, derail train cars, cover clam and oyster beds, and damage utilities.</a:t>
            </a:r>
          </a:p>
          <a:p>
            <a:r>
              <a:rPr lang="en-US" b="1" dirty="0" smtClean="0">
                <a:hlinkClick r:id="rId9" action="ppaction://hlinkfile"/>
              </a:rPr>
              <a:t>Severe Storm</a:t>
            </a:r>
            <a:r>
              <a:rPr lang="en-US" dirty="0" smtClean="0"/>
              <a:t> - All areas of Washington State are vulnerable to severe weather. A severe storm is an atmospheric disturbance that results in one or more of the following phenomena: strong winds, large hail, thunderstorm, tornado, rain, snow, or freezing rain.</a:t>
            </a:r>
          </a:p>
          <a:p>
            <a:r>
              <a:rPr lang="en-US" b="1" dirty="0" smtClean="0">
                <a:hlinkClick r:id="rId10" action="ppaction://hlinkfile"/>
              </a:rPr>
              <a:t>Tsunami</a:t>
            </a:r>
            <a:r>
              <a:rPr lang="en-US" dirty="0" smtClean="0"/>
              <a:t> - The Pacific Coast, Strait of Juan de Fuca, Puget Sound, and large lakes are at risk from tsunamis, trains of powerful waves that threaten people and property along shorelines.</a:t>
            </a:r>
          </a:p>
          <a:p>
            <a:r>
              <a:rPr lang="en-US" b="1" dirty="0" smtClean="0">
                <a:hlinkClick r:id="rId11" action="ppaction://hlinkfile"/>
              </a:rPr>
              <a:t>Volcano</a:t>
            </a:r>
            <a:r>
              <a:rPr lang="en-US" dirty="0" smtClean="0"/>
              <a:t> - Washington has five major volcanoes – Mount Baker, Glacier Peak, Mount Rainier, Mount St. Helens and Mount Adams. The risk posed by volcanic activity is not always apparent, as volcanoes can lie dormant for centuries between eruptions.</a:t>
            </a:r>
          </a:p>
          <a:p>
            <a:r>
              <a:rPr lang="en-US" b="1" dirty="0" smtClean="0">
                <a:hlinkClick r:id="rId12" action="ppaction://hlinkfile"/>
              </a:rPr>
              <a:t>Wildland Fire</a:t>
            </a:r>
            <a:r>
              <a:rPr lang="en-US" dirty="0" smtClean="0"/>
              <a:t> - Short-term loss caused by </a:t>
            </a:r>
            <a:r>
              <a:rPr lang="en-US" dirty="0" err="1" smtClean="0"/>
              <a:t>wildland</a:t>
            </a:r>
            <a:r>
              <a:rPr lang="en-US" dirty="0" smtClean="0"/>
              <a:t> fire can include the destruction of timber, wildlife habitat, scenic vistas, and watersheds, and increase vulnerability to flooding . Long-term effects include smaller timber harvests, reduced access to affected recreational areas, and destruction of cultural and economic resources and community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Technological Hazards – Reference:  </a:t>
            </a:r>
            <a:r>
              <a:rPr lang="en-US" b="1" baseline="0" dirty="0" smtClean="0"/>
              <a:t> http://</a:t>
            </a:r>
            <a:r>
              <a:rPr lang="en-US" b="1" baseline="0" dirty="0" err="1" smtClean="0"/>
              <a:t>www.emd.wa.gov</a:t>
            </a:r>
            <a:r>
              <a:rPr lang="en-US" b="1" baseline="0" dirty="0" smtClean="0"/>
              <a:t>/hazards/</a:t>
            </a:r>
            <a:r>
              <a:rPr lang="en-US" b="1" baseline="0" dirty="0" err="1" smtClean="0"/>
              <a:t>haz_technological.shtml</a:t>
            </a:r>
            <a:r>
              <a:rPr lang="en-US" b="1"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hlinkClick r:id="rId13" action="ppaction://hlinkfile"/>
              </a:rPr>
              <a:t>Abandoned Underground Mine</a:t>
            </a:r>
            <a:r>
              <a:rPr lang="en-US" dirty="0" smtClean="0"/>
              <a:t> - Underground coalmines present the largest abandoned mine hazard in Washington State. This is because of the extent of the mines and the urban development that has occurred around them.</a:t>
            </a:r>
          </a:p>
          <a:p>
            <a:r>
              <a:rPr lang="en-US" b="1" dirty="0" smtClean="0">
                <a:hlinkClick r:id="rId14" action="ppaction://hlinkfile"/>
              </a:rPr>
              <a:t>Chemical</a:t>
            </a:r>
            <a:r>
              <a:rPr lang="en-US" dirty="0" smtClean="0"/>
              <a:t> - Nearly every community has a chemical hazard or a hazardous material transportation system that should be included in public education and emergency planning.</a:t>
            </a:r>
          </a:p>
          <a:p>
            <a:r>
              <a:rPr lang="en-US" b="1" dirty="0" smtClean="0">
                <a:hlinkClick r:id="rId15" action="ppaction://hlinkfile"/>
              </a:rPr>
              <a:t>Civil Disturbance</a:t>
            </a:r>
            <a:r>
              <a:rPr lang="en-US" dirty="0" smtClean="0"/>
              <a:t> - Washington State witnessed race riots in the 1960s, protests against the Vietnam War in the 1970s, abortion clinic demonstrations in the 1980s, and civil disturbances and allegations of police brutality in the 1990s.</a:t>
            </a:r>
          </a:p>
          <a:p>
            <a:r>
              <a:rPr lang="en-US" b="1" dirty="0" smtClean="0">
                <a:hlinkClick r:id="rId16" action="ppaction://hlinkfile"/>
              </a:rPr>
              <a:t>Dam Failure</a:t>
            </a:r>
            <a:r>
              <a:rPr lang="en-US" dirty="0" smtClean="0"/>
              <a:t> - Dam failure is the uncontrolled release of impounded water resulting in downstream flooding, which can affect life and property. </a:t>
            </a:r>
          </a:p>
          <a:p>
            <a:r>
              <a:rPr lang="en-US" b="1" dirty="0" smtClean="0">
                <a:hlinkClick r:id="rId17" action="ppaction://hlinkfile"/>
              </a:rPr>
              <a:t>Hazardous Material</a:t>
            </a:r>
            <a:r>
              <a:rPr lang="en-US" dirty="0" smtClean="0"/>
              <a:t> - The Washington State Department of Ecology reported 3,988 confirmed hazardous materials spills in 1999. The continuing increase in responses to clandestine methamphetamine labs is of particular concern.</a:t>
            </a:r>
          </a:p>
          <a:p>
            <a:r>
              <a:rPr lang="en-US" b="1" dirty="0" smtClean="0">
                <a:hlinkClick r:id="rId18" action="ppaction://hlinkfile"/>
              </a:rPr>
              <a:t>Local Hazard</a:t>
            </a:r>
            <a:r>
              <a:rPr lang="en-US" dirty="0" smtClean="0"/>
              <a:t> - Local hazards occur in jurisdictions but may or may not have a significant impact on large areas of the state.</a:t>
            </a:r>
          </a:p>
          <a:p>
            <a:r>
              <a:rPr lang="en-US" b="1" dirty="0" smtClean="0">
                <a:hlinkClick r:id="rId19" action="ppaction://hlinkfile"/>
              </a:rPr>
              <a:t>Pipeline</a:t>
            </a:r>
            <a:r>
              <a:rPr lang="en-US" dirty="0" smtClean="0"/>
              <a:t> - Buried and exposed pipelines are vulnerable to breaks and punctures caused by earth movement, material failure, operator error, construction defects, and tampering. Fuel leaks cause hazardous materials spills, fires, and explosions.</a:t>
            </a:r>
          </a:p>
          <a:p>
            <a:r>
              <a:rPr lang="en-US" b="1" dirty="0" smtClean="0">
                <a:hlinkClick r:id="rId20" action="ppaction://hlinkfile"/>
              </a:rPr>
              <a:t>Radiological</a:t>
            </a:r>
            <a:r>
              <a:rPr lang="en-US" dirty="0" smtClean="0"/>
              <a:t> - Radiological hazard is the uncontrolled release of radioactive material that can harm people or damage the environment. In Washington State, there have been no radiological releases affecting local jurisdictions from any nuclear power generating system.</a:t>
            </a:r>
          </a:p>
          <a:p>
            <a:r>
              <a:rPr lang="en-US" b="1" dirty="0" smtClean="0">
                <a:hlinkClick r:id="rId21" action="ppaction://hlinkfile"/>
              </a:rPr>
              <a:t>Terrorism</a:t>
            </a:r>
            <a:r>
              <a:rPr lang="en-US" dirty="0" smtClean="0"/>
              <a:t> - Washington State is vulnerable to terrorist activity. Terrorism can be state sponsored or the outgrowth of a frustrated, extremist fringe of polarized and/or minority groups of people. Extremists have a different concept of morality than the mainstream society.</a:t>
            </a:r>
          </a:p>
          <a:p>
            <a:r>
              <a:rPr lang="en-US" b="1" dirty="0" smtClean="0">
                <a:hlinkClick r:id="rId22" action="ppaction://hlinkfile"/>
              </a:rPr>
              <a:t>Transportation</a:t>
            </a:r>
            <a:r>
              <a:rPr lang="en-US" dirty="0" smtClean="0"/>
              <a:t> - Transportation systems in Washington State include road, air, rail, and maritime. Use of these systems and supporting transportation vehicles create the opportunity for accidents, emergencies, and disasters. Transportation hazards are natural or human caused.</a:t>
            </a:r>
          </a:p>
          <a:p>
            <a:r>
              <a:rPr lang="en-US" b="1" dirty="0" smtClean="0">
                <a:hlinkClick r:id="rId23" action="ppaction://hlinkfile"/>
              </a:rPr>
              <a:t>Urban Fire</a:t>
            </a:r>
            <a:r>
              <a:rPr lang="en-US" dirty="0" smtClean="0"/>
              <a:t> -Urban fire occur primarily in cities or towns with the potential to rapidly spread to adjoining structures. These fires damage and destroy homes, schools, commercial buildings, and vehicles.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3</a:t>
            </a:fld>
            <a:endParaRPr lang="en-US" dirty="0"/>
          </a:p>
        </p:txBody>
      </p:sp>
    </p:spTree>
    <p:extLst>
      <p:ext uri="{BB962C8B-B14F-4D97-AF65-F5344CB8AC3E}">
        <p14:creationId xmlns:p14="http://schemas.microsoft.com/office/powerpoint/2010/main" val="190212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types of catastrophes and disasters have similar consequences.  Example:</a:t>
            </a:r>
          </a:p>
          <a:p>
            <a:endParaRPr lang="en-US" baseline="0" dirty="0" smtClean="0"/>
          </a:p>
          <a:p>
            <a:pPr>
              <a:buFont typeface="Arial" pitchFamily="34" charset="0"/>
              <a:buChar char="•"/>
            </a:pPr>
            <a:r>
              <a:rPr lang="en-US" baseline="0" dirty="0" smtClean="0"/>
              <a:t>Earthquakes and snowstorms both impact roadways and bridges and delay responders from getting where needed</a:t>
            </a:r>
          </a:p>
          <a:p>
            <a:pPr>
              <a:buFont typeface="Arial" pitchFamily="34" charset="0"/>
              <a:buChar char="•"/>
            </a:pPr>
            <a:r>
              <a:rPr lang="en-US" baseline="0" dirty="0" smtClean="0"/>
              <a:t>High Wind events and Earthquakes both impact the electrical grid</a:t>
            </a:r>
          </a:p>
          <a:p>
            <a:pPr>
              <a:buFont typeface="Arial" pitchFamily="34" charset="0"/>
              <a:buChar char="•"/>
            </a:pPr>
            <a:r>
              <a:rPr lang="en-US" baseline="0" dirty="0" smtClean="0"/>
              <a:t>All events will overwhelm the 911 system</a:t>
            </a:r>
          </a:p>
          <a:p>
            <a:pPr>
              <a:buFont typeface="Arial" pitchFamily="34" charset="0"/>
              <a:buChar char="•"/>
            </a:pPr>
            <a:r>
              <a:rPr lang="en-US" baseline="0" dirty="0" smtClean="0"/>
              <a:t>All events will cause people to need to help each other instead of relying on professional responders such as police and fire.  </a:t>
            </a:r>
          </a:p>
          <a:p>
            <a:endParaRPr lang="en-US" baseline="0" dirty="0" smtClean="0"/>
          </a:p>
          <a:p>
            <a:r>
              <a:rPr lang="en-US" baseline="0" dirty="0" smtClean="0"/>
              <a:t>E</a:t>
            </a:r>
            <a:r>
              <a:rPr lang="en-US" dirty="0" smtClean="0"/>
              <a:t>ncourage participants to focus on the</a:t>
            </a:r>
            <a:r>
              <a:rPr lang="en-US" baseline="0" dirty="0" smtClean="0"/>
              <a:t> consequences of the events instead of the wide variety of events. </a:t>
            </a:r>
          </a:p>
          <a:p>
            <a:endParaRPr lang="en-US" baseline="0" dirty="0" smtClean="0"/>
          </a:p>
          <a:p>
            <a:r>
              <a:rPr lang="en-US" dirty="0" smtClean="0"/>
              <a:t>“Since we already know,</a:t>
            </a:r>
            <a:r>
              <a:rPr lang="en-US" baseline="0" dirty="0" smtClean="0"/>
              <a:t> through past experience, what the consequences are, you can successfully plan and prepared to make it through the event. You don’t need a plan for each type of event, just a plan that deals with the anticipated consequences.”  </a:t>
            </a:r>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optional.  It’s a lot of details about earthquakes</a:t>
            </a:r>
            <a:r>
              <a:rPr lang="en-US" baseline="0" dirty="0" smtClean="0"/>
              <a:t> and if you are not comfortable with geology and statistics, it may be better to skip this slide.  There is another school of thought:  If the audience has made the effort to attend the program, then it’s highly likely that they already know that the threat of earthquake exists and they don’t need as much details.  </a:t>
            </a:r>
          </a:p>
          <a:p>
            <a:endParaRPr lang="en-US" baseline="0" dirty="0" smtClean="0"/>
          </a:p>
          <a:p>
            <a:endParaRPr lang="en-US" dirty="0" smtClean="0"/>
          </a:p>
          <a:p>
            <a:r>
              <a:rPr lang="en-US" dirty="0" smtClean="0"/>
              <a:t>Instructor talking points for the slide:  </a:t>
            </a:r>
          </a:p>
          <a:p>
            <a:endParaRPr lang="en-US" dirty="0" smtClean="0"/>
          </a:p>
          <a:p>
            <a:pPr>
              <a:buFont typeface="Arial" pitchFamily="34" charset="0"/>
              <a:buChar char="•"/>
            </a:pPr>
            <a:r>
              <a:rPr lang="en-US" dirty="0" smtClean="0"/>
              <a:t>Washington</a:t>
            </a:r>
            <a:r>
              <a:rPr lang="en-US" baseline="0" dirty="0" smtClean="0"/>
              <a:t> State is one of the most seismically active areas in the country.  The state has 3 primary types of earthquakes:</a:t>
            </a:r>
          </a:p>
          <a:p>
            <a:pPr>
              <a:buFont typeface="Arial" pitchFamily="34" charset="0"/>
              <a:buChar char="•"/>
            </a:pPr>
            <a:endParaRPr lang="en-US" baseline="0" dirty="0" smtClean="0"/>
          </a:p>
          <a:p>
            <a:pPr>
              <a:buFont typeface="Arial" pitchFamily="34" charset="0"/>
              <a:buChar char="•"/>
            </a:pPr>
            <a:r>
              <a:rPr lang="en-US" baseline="0" dirty="0" smtClean="0"/>
              <a:t>Subduction Zone:  </a:t>
            </a:r>
          </a:p>
          <a:p>
            <a:pPr lvl="1">
              <a:buFont typeface="Arial" pitchFamily="34" charset="0"/>
              <a:buChar char="•"/>
            </a:pPr>
            <a:r>
              <a:rPr lang="en-US" baseline="0" dirty="0" smtClean="0"/>
              <a:t>same type of earthquake that happened in Japan in 2011.  </a:t>
            </a:r>
          </a:p>
          <a:p>
            <a:pPr lvl="1">
              <a:buFont typeface="Arial" pitchFamily="34" charset="0"/>
              <a:buChar char="•"/>
            </a:pPr>
            <a:r>
              <a:rPr lang="en-US" baseline="0" dirty="0" smtClean="0"/>
              <a:t>Will likely be a magnitude 8 - 9+</a:t>
            </a:r>
          </a:p>
          <a:p>
            <a:pPr lvl="1">
              <a:buFont typeface="Arial" pitchFamily="34" charset="0"/>
              <a:buChar char="•"/>
            </a:pPr>
            <a:r>
              <a:rPr lang="en-US" baseline="0" dirty="0" smtClean="0"/>
              <a:t>Will likely cause a tsunami off the coast</a:t>
            </a:r>
          </a:p>
          <a:p>
            <a:pPr lvl="1">
              <a:buFont typeface="Arial" pitchFamily="34" charset="0"/>
              <a:buChar char="•"/>
            </a:pPr>
            <a:r>
              <a:rPr lang="en-US" baseline="0" dirty="0" smtClean="0"/>
              <a:t>Will shake for minutes</a:t>
            </a:r>
          </a:p>
          <a:p>
            <a:pPr lvl="1">
              <a:buFont typeface="Arial" pitchFamily="34" charset="0"/>
              <a:buChar char="•"/>
            </a:pPr>
            <a:r>
              <a:rPr lang="en-US" baseline="0" dirty="0" smtClean="0"/>
              <a:t>Approximate 50 year probabilities:  10 – 14%  (USGS Statistic)</a:t>
            </a:r>
          </a:p>
          <a:p>
            <a:pPr lvl="1">
              <a:buFont typeface="Arial" pitchFamily="34" charset="0"/>
              <a:buNone/>
            </a:pPr>
            <a:endParaRPr lang="en-US" baseline="0" dirty="0" smtClean="0"/>
          </a:p>
          <a:p>
            <a:pPr lvl="0">
              <a:buFont typeface="Arial" pitchFamily="34" charset="0"/>
              <a:buChar char="•"/>
            </a:pPr>
            <a:r>
              <a:rPr lang="en-US" baseline="0" dirty="0" smtClean="0"/>
              <a:t>Deep Earthquake – Juan de Fuca Plate</a:t>
            </a:r>
          </a:p>
          <a:p>
            <a:pPr lvl="1">
              <a:buFont typeface="Arial" pitchFamily="34" charset="0"/>
              <a:buChar char="•"/>
            </a:pPr>
            <a:r>
              <a:rPr lang="en-US" baseline="0" dirty="0" smtClean="0"/>
              <a:t>Occurred in 1949, 1959 and 2001</a:t>
            </a:r>
          </a:p>
          <a:p>
            <a:pPr lvl="1">
              <a:buFont typeface="Arial" pitchFamily="34" charset="0"/>
              <a:buChar char="•"/>
            </a:pPr>
            <a:r>
              <a:rPr lang="en-US" baseline="0" dirty="0" smtClean="0"/>
              <a:t>Historically a 6 – 7.5 Magnitude</a:t>
            </a:r>
          </a:p>
          <a:p>
            <a:pPr lvl="1">
              <a:buFont typeface="Arial" pitchFamily="34" charset="0"/>
              <a:buChar char="•"/>
            </a:pPr>
            <a:r>
              <a:rPr lang="en-US" baseline="0" dirty="0" smtClean="0"/>
              <a:t>Long duration shaking – 45 – 60 seconds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Approximate 50 year probabilities:  84%  (USGS Statistic)</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Crustal Fault</a:t>
            </a:r>
          </a:p>
          <a:p>
            <a:pPr lvl="1">
              <a:buFont typeface="Arial" pitchFamily="34" charset="0"/>
              <a:buChar char="•"/>
            </a:pPr>
            <a:r>
              <a:rPr lang="en-US" baseline="0" dirty="0" smtClean="0"/>
              <a:t>Washington State has hundreds of shallow crustal earthquakes each year.  Most are small, crustal earthquakes that are barely felt. These earthquakes are r</a:t>
            </a:r>
            <a:r>
              <a:rPr lang="en-US" dirty="0" smtClean="0"/>
              <a:t>andom shallow.</a:t>
            </a:r>
            <a:r>
              <a:rPr lang="en-US" baseline="0" dirty="0" smtClean="0"/>
              <a:t>  Typically between </a:t>
            </a:r>
            <a:r>
              <a:rPr lang="en-US" dirty="0" smtClean="0"/>
              <a:t>M 3 to 4 however, they can r</a:t>
            </a:r>
            <a:r>
              <a:rPr lang="en-US" baseline="0" dirty="0" smtClean="0"/>
              <a:t>each a magnitude </a:t>
            </a:r>
            <a:r>
              <a:rPr lang="en-US" dirty="0" smtClean="0"/>
              <a:t>6.5 – 7.0 as in the case of the Seattle Fault.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Approximate 50 year probabilities:  15%  (USGS Statistic)</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This</a:t>
            </a:r>
            <a:r>
              <a:rPr lang="en-US" baseline="0" dirty="0" smtClean="0"/>
              <a:t> slide sets the stage for why people should prepare.  </a:t>
            </a:r>
          </a:p>
          <a:p>
            <a:endParaRPr lang="en-US" baseline="0" dirty="0" smtClean="0"/>
          </a:p>
          <a:p>
            <a:pPr marL="0" indent="0">
              <a:lnSpc>
                <a:spcPct val="90000"/>
              </a:lnSpc>
              <a:buNone/>
            </a:pPr>
            <a:r>
              <a:rPr lang="en-US" sz="2400" b="1" dirty="0" smtClean="0">
                <a:solidFill>
                  <a:schemeClr val="tx1">
                    <a:lumMod val="65000"/>
                    <a:lumOff val="35000"/>
                  </a:schemeClr>
                </a:solidFill>
              </a:rPr>
              <a:t>Catastrophes can happen at any time, anywhere</a:t>
            </a:r>
          </a:p>
          <a:p>
            <a:pPr marL="0" indent="0">
              <a:lnSpc>
                <a:spcPct val="90000"/>
              </a:lnSpc>
              <a:buNone/>
            </a:pPr>
            <a:r>
              <a:rPr lang="en-US" sz="2000" i="1" dirty="0" smtClean="0">
                <a:solidFill>
                  <a:schemeClr val="tx1">
                    <a:lumMod val="65000"/>
                    <a:lumOff val="35000"/>
                  </a:schemeClr>
                </a:solidFill>
              </a:rPr>
              <a:t>Consequence:</a:t>
            </a:r>
            <a:r>
              <a:rPr lang="en-US" sz="2000" i="1" baseline="0" dirty="0" smtClean="0">
                <a:solidFill>
                  <a:schemeClr val="tx1">
                    <a:lumMod val="65000"/>
                    <a:lumOff val="35000"/>
                  </a:schemeClr>
                </a:solidFill>
              </a:rPr>
              <a:t>  You could be at </a:t>
            </a:r>
            <a:r>
              <a:rPr lang="en-US" sz="2000" i="1" dirty="0" smtClean="0">
                <a:solidFill>
                  <a:schemeClr val="tx1">
                    <a:lumMod val="65000"/>
                    <a:lumOff val="35000"/>
                  </a:schemeClr>
                </a:solidFill>
              </a:rPr>
              <a:t>Home, work, car</a:t>
            </a:r>
            <a:r>
              <a:rPr lang="en-US" sz="2000" i="1" baseline="0" dirty="0" smtClean="0">
                <a:solidFill>
                  <a:schemeClr val="tx1">
                    <a:lumMod val="65000"/>
                    <a:lumOff val="35000"/>
                  </a:schemeClr>
                </a:solidFill>
              </a:rPr>
              <a:t> or </a:t>
            </a:r>
            <a:r>
              <a:rPr lang="en-US" sz="2000" i="1" dirty="0" smtClean="0">
                <a:solidFill>
                  <a:schemeClr val="tx1">
                    <a:lumMod val="65000"/>
                    <a:lumOff val="35000"/>
                  </a:schemeClr>
                </a:solidFill>
              </a:rPr>
              <a:t>school</a:t>
            </a:r>
          </a:p>
          <a:p>
            <a:pPr marL="457200" lvl="1" indent="0">
              <a:lnSpc>
                <a:spcPct val="90000"/>
              </a:lnSpc>
              <a:buNone/>
            </a:pPr>
            <a:endParaRPr lang="en-US" sz="2400" dirty="0" smtClean="0">
              <a:solidFill>
                <a:schemeClr val="tx1">
                  <a:lumMod val="65000"/>
                  <a:lumOff val="35000"/>
                </a:schemeClr>
              </a:solidFill>
            </a:endParaRPr>
          </a:p>
          <a:p>
            <a:pPr marL="0" indent="0">
              <a:lnSpc>
                <a:spcPct val="90000"/>
              </a:lnSpc>
              <a:buNone/>
            </a:pPr>
            <a:r>
              <a:rPr lang="en-US" sz="2400" b="1" dirty="0" smtClean="0">
                <a:solidFill>
                  <a:schemeClr val="tx1">
                    <a:lumMod val="65000"/>
                    <a:lumOff val="35000"/>
                  </a:schemeClr>
                </a:solidFill>
              </a:rPr>
              <a:t>It could take 7 to 10 days to get help/resources – </a:t>
            </a:r>
            <a:r>
              <a:rPr lang="en-US" sz="2400" b="0" dirty="0" smtClean="0">
                <a:solidFill>
                  <a:schemeClr val="tx1">
                    <a:lumMod val="65000"/>
                    <a:lumOff val="35000"/>
                  </a:schemeClr>
                </a:solidFill>
              </a:rPr>
              <a:t>(</a:t>
            </a:r>
            <a:r>
              <a:rPr lang="en-US" sz="2400" b="0" i="1" dirty="0" smtClean="0">
                <a:solidFill>
                  <a:schemeClr val="tx1">
                    <a:lumMod val="65000"/>
                    <a:lumOff val="35000"/>
                  </a:schemeClr>
                </a:solidFill>
              </a:rPr>
              <a:t>and maybe a bit longer, depending on the type of event and the damage.)</a:t>
            </a:r>
          </a:p>
          <a:p>
            <a:pPr marL="0" indent="0">
              <a:lnSpc>
                <a:spcPct val="90000"/>
              </a:lnSpc>
              <a:buNone/>
            </a:pPr>
            <a:r>
              <a:rPr lang="en-US" sz="2000" i="1" dirty="0" smtClean="0">
                <a:solidFill>
                  <a:schemeClr val="tx1">
                    <a:lumMod val="65000"/>
                    <a:lumOff val="35000"/>
                  </a:schemeClr>
                </a:solidFill>
              </a:rPr>
              <a:t>Consequence:</a:t>
            </a:r>
            <a:r>
              <a:rPr lang="en-US" sz="2000" i="1" baseline="0" dirty="0" smtClean="0">
                <a:solidFill>
                  <a:schemeClr val="tx1">
                    <a:lumMod val="65000"/>
                    <a:lumOff val="35000"/>
                  </a:schemeClr>
                </a:solidFill>
              </a:rPr>
              <a:t>  </a:t>
            </a:r>
            <a:r>
              <a:rPr lang="en-US" sz="2000" i="1" dirty="0" smtClean="0">
                <a:solidFill>
                  <a:schemeClr val="tx1">
                    <a:lumMod val="65000"/>
                    <a:lumOff val="35000"/>
                  </a:schemeClr>
                </a:solidFill>
              </a:rPr>
              <a:t>No power, water, shelter, roads, food, fuel, etc.  Cascading effects:  cash machines won’t work, getting</a:t>
            </a:r>
            <a:r>
              <a:rPr lang="en-US" sz="2000" i="1" baseline="0" dirty="0" smtClean="0">
                <a:solidFill>
                  <a:schemeClr val="tx1">
                    <a:lumMod val="65000"/>
                    <a:lumOff val="35000"/>
                  </a:schemeClr>
                </a:solidFill>
              </a:rPr>
              <a:t> prescription meds will be difficult; grocery stores and hardware stores will run out of supplies quickly and the resources to restock will be delayed)</a:t>
            </a:r>
            <a:endParaRPr lang="en-US" sz="2000" i="1" dirty="0" smtClean="0">
              <a:solidFill>
                <a:schemeClr val="tx1">
                  <a:lumMod val="65000"/>
                  <a:lumOff val="35000"/>
                </a:schemeClr>
              </a:solidFill>
            </a:endParaRPr>
          </a:p>
          <a:p>
            <a:pPr marL="457200" lvl="1" indent="0">
              <a:lnSpc>
                <a:spcPct val="90000"/>
              </a:lnSpc>
              <a:buNone/>
            </a:pPr>
            <a:endParaRPr lang="en-US" sz="2400" dirty="0" smtClean="0">
              <a:solidFill>
                <a:schemeClr val="tx1">
                  <a:lumMod val="65000"/>
                  <a:lumOff val="35000"/>
                </a:schemeClr>
              </a:solidFill>
            </a:endParaRPr>
          </a:p>
          <a:p>
            <a:pPr marL="0" indent="0">
              <a:lnSpc>
                <a:spcPct val="90000"/>
              </a:lnSpc>
              <a:buNone/>
            </a:pPr>
            <a:r>
              <a:rPr lang="en-US" sz="2400" b="1" dirty="0" smtClean="0">
                <a:solidFill>
                  <a:schemeClr val="tx1">
                    <a:lumMod val="65000"/>
                    <a:lumOff val="35000"/>
                  </a:schemeClr>
                </a:solidFill>
              </a:rPr>
              <a:t>Having a plan will help you feel safe and in control</a:t>
            </a:r>
            <a:endParaRPr lang="en-US" sz="2400" b="0" i="1" dirty="0" smtClean="0">
              <a:solidFill>
                <a:srgbClr val="FF0000"/>
              </a:solidFill>
            </a:endParaRPr>
          </a:p>
          <a:p>
            <a:pPr marL="0" indent="0">
              <a:lnSpc>
                <a:spcPct val="90000"/>
              </a:lnSpc>
              <a:buNone/>
            </a:pPr>
            <a:r>
              <a:rPr lang="en-US" sz="2000" i="1" dirty="0" smtClean="0">
                <a:solidFill>
                  <a:schemeClr val="tx1">
                    <a:lumMod val="65000"/>
                    <a:lumOff val="35000"/>
                  </a:schemeClr>
                </a:solidFill>
              </a:rPr>
              <a:t>Protect your family and pets – You have the power and the ability to get ready for these consequences and therefore be </a:t>
            </a:r>
            <a:r>
              <a:rPr lang="en-US" sz="2000" i="1" baseline="0" dirty="0" smtClean="0">
                <a:solidFill>
                  <a:schemeClr val="tx1">
                    <a:lumMod val="65000"/>
                    <a:lumOff val="35000"/>
                  </a:schemeClr>
                </a:solidFill>
              </a:rPr>
              <a:t>able to help your family and others.  </a:t>
            </a:r>
            <a:endParaRPr lang="en-US" sz="2000" i="1" dirty="0" smtClean="0">
              <a:solidFill>
                <a:schemeClr val="tx1">
                  <a:lumMod val="65000"/>
                  <a:lumOff val="35000"/>
                </a:schemeClr>
              </a:solidFill>
            </a:endParaRPr>
          </a:p>
          <a:p>
            <a:endParaRPr lang="en-US" sz="2000" b="0" i="1" dirty="0" smtClean="0">
              <a:solidFill>
                <a:schemeClr val="tx1">
                  <a:lumMod val="65000"/>
                  <a:lumOff val="35000"/>
                </a:schemeClr>
              </a:solidFill>
            </a:endParaRPr>
          </a:p>
          <a:p>
            <a:r>
              <a:rPr lang="en-US" sz="1200" b="0" i="1" dirty="0" smtClean="0">
                <a:solidFill>
                  <a:srgbClr val="FF0000"/>
                </a:solidFill>
              </a:rPr>
              <a:t>(this  supports a key finding from the research</a:t>
            </a:r>
            <a:r>
              <a:rPr lang="en-US" sz="1200" b="0" i="1" baseline="0" dirty="0" smtClean="0">
                <a:solidFill>
                  <a:srgbClr val="FF0000"/>
                </a:solidFill>
              </a:rPr>
              <a:t> – that people want to feel safe and in control. ) </a:t>
            </a:r>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 audience what they think the</a:t>
            </a:r>
            <a:r>
              <a:rPr lang="en-US" baseline="0" dirty="0" smtClean="0"/>
              <a:t> differences between Disaster and Catastrophe.  </a:t>
            </a:r>
          </a:p>
          <a:p>
            <a:endParaRPr lang="en-US" baseline="0" dirty="0"/>
          </a:p>
          <a:p>
            <a:r>
              <a:rPr lang="en-US" baseline="0" dirty="0" smtClean="0"/>
              <a:t>Activity Option:</a:t>
            </a:r>
          </a:p>
          <a:p>
            <a:endParaRPr lang="en-US" baseline="0" dirty="0" smtClean="0"/>
          </a:p>
          <a:p>
            <a:r>
              <a:rPr lang="en-US" baseline="0" dirty="0" smtClean="0"/>
              <a:t>Have an easel &amp; paper or a whiteboard </a:t>
            </a:r>
          </a:p>
          <a:p>
            <a:endParaRPr lang="en-US" baseline="0" dirty="0" smtClean="0"/>
          </a:p>
          <a:p>
            <a:r>
              <a:rPr lang="en-US" baseline="0" dirty="0" smtClean="0"/>
              <a:t>Draw two columns – one for disaster and one for catastrophe</a:t>
            </a:r>
          </a:p>
          <a:p>
            <a:endParaRPr lang="en-US" baseline="0" dirty="0" smtClean="0"/>
          </a:p>
          <a:p>
            <a:r>
              <a:rPr lang="en-US" baseline="0" dirty="0" smtClean="0"/>
              <a:t>Have audience describe the characteristic of each – click to the next slide for highlighting disaster</a:t>
            </a:r>
          </a:p>
        </p:txBody>
      </p:sp>
      <p:sp>
        <p:nvSpPr>
          <p:cNvPr id="4" name="Slide Number Placeholder 3"/>
          <p:cNvSpPr>
            <a:spLocks noGrp="1"/>
          </p:cNvSpPr>
          <p:nvPr>
            <p:ph type="sldNum" sz="quarter" idx="10"/>
          </p:nvPr>
        </p:nvSpPr>
        <p:spPr/>
        <p:txBody>
          <a:bodyPr/>
          <a:lstStyle/>
          <a:p>
            <a:fld id="{99659483-2D74-4945-9F5E-25718F4438C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Characteristics of a disaster:</a:t>
            </a:r>
          </a:p>
          <a:p>
            <a:endParaRPr lang="en-US" dirty="0" smtClean="0"/>
          </a:p>
          <a:p>
            <a:r>
              <a:rPr lang="en-US" dirty="0" smtClean="0"/>
              <a:t>Potential responses</a:t>
            </a:r>
            <a:r>
              <a:rPr lang="en-US" baseline="0" dirty="0" smtClean="0"/>
              <a:t> from the audience:</a:t>
            </a:r>
          </a:p>
          <a:p>
            <a:endParaRPr lang="en-US" dirty="0" smtClean="0"/>
          </a:p>
          <a:p>
            <a:r>
              <a:rPr lang="en-US" dirty="0" smtClean="0"/>
              <a:t>Impacts lots of people</a:t>
            </a:r>
          </a:p>
          <a:p>
            <a:r>
              <a:rPr lang="en-US" dirty="0" smtClean="0"/>
              <a:t>Professional</a:t>
            </a:r>
            <a:r>
              <a:rPr lang="en-US" baseline="0" dirty="0" smtClean="0"/>
              <a:t> responders overwhelmed</a:t>
            </a:r>
          </a:p>
          <a:p>
            <a:r>
              <a:rPr lang="en-US" baseline="0" dirty="0" smtClean="0"/>
              <a:t>Impacts infrastructure</a:t>
            </a:r>
          </a:p>
          <a:p>
            <a:r>
              <a:rPr lang="en-US" baseline="0" dirty="0" smtClean="0"/>
              <a:t>Preparing for at least 3 days will probably get you by</a:t>
            </a:r>
          </a:p>
          <a:p>
            <a:endParaRPr lang="en-US" baseline="0" dirty="0" smtClean="0"/>
          </a:p>
          <a:p>
            <a:r>
              <a:rPr lang="en-US" baseline="0" dirty="0" smtClean="0"/>
              <a:t>Examples:</a:t>
            </a:r>
          </a:p>
          <a:p>
            <a:endParaRPr lang="en-US" baseline="0" dirty="0" smtClean="0"/>
          </a:p>
          <a:p>
            <a:r>
              <a:rPr lang="en-US" baseline="0" dirty="0" smtClean="0"/>
              <a:t>Small earthquake</a:t>
            </a:r>
          </a:p>
          <a:p>
            <a:r>
              <a:rPr lang="en-US" baseline="0" dirty="0" smtClean="0"/>
              <a:t>Snow storms</a:t>
            </a:r>
          </a:p>
          <a:p>
            <a:r>
              <a:rPr lang="en-US" baseline="0" dirty="0" smtClean="0"/>
              <a:t>Severe wind events</a:t>
            </a:r>
            <a:endParaRPr lang="en-US" dirty="0" smtClean="0"/>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8</a:t>
            </a:fld>
            <a:endParaRPr lang="en-US" dirty="0"/>
          </a:p>
        </p:txBody>
      </p:sp>
    </p:spTree>
    <p:extLst>
      <p:ext uri="{BB962C8B-B14F-4D97-AF65-F5344CB8AC3E}">
        <p14:creationId xmlns:p14="http://schemas.microsoft.com/office/powerpoint/2010/main" val="2960840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Characteristics of a catastrophe:</a:t>
            </a:r>
          </a:p>
          <a:p>
            <a:endParaRPr lang="en-US" dirty="0" smtClean="0"/>
          </a:p>
          <a:p>
            <a:r>
              <a:rPr lang="en-US" dirty="0" smtClean="0"/>
              <a:t>Potential responses</a:t>
            </a:r>
            <a:r>
              <a:rPr lang="en-US" baseline="0" dirty="0" smtClean="0"/>
              <a:t> from the audience:</a:t>
            </a:r>
          </a:p>
          <a:p>
            <a:endParaRPr lang="en-US" dirty="0" smtClean="0"/>
          </a:p>
          <a:p>
            <a:pPr>
              <a:buFont typeface="Arial" pitchFamily="34" charset="0"/>
              <a:buChar char="•"/>
            </a:pPr>
            <a:r>
              <a:rPr lang="en-US" dirty="0" smtClean="0"/>
              <a:t>Impacts even more people in a wider geographical</a:t>
            </a:r>
            <a:r>
              <a:rPr lang="en-US" baseline="0" dirty="0" smtClean="0"/>
              <a:t> area</a:t>
            </a:r>
            <a:endParaRPr lang="en-US" dirty="0" smtClean="0"/>
          </a:p>
          <a:p>
            <a:pPr>
              <a:buFont typeface="Arial" pitchFamily="34" charset="0"/>
              <a:buChar char="•"/>
            </a:pPr>
            <a:r>
              <a:rPr lang="en-US" dirty="0" smtClean="0"/>
              <a:t>Professional</a:t>
            </a:r>
            <a:r>
              <a:rPr lang="en-US" baseline="0" dirty="0" smtClean="0"/>
              <a:t> responders overwhelmed and it will require help from outside the damage area to respond to the problems</a:t>
            </a:r>
          </a:p>
          <a:p>
            <a:pPr>
              <a:buFont typeface="Arial" pitchFamily="34" charset="0"/>
              <a:buChar char="•"/>
            </a:pPr>
            <a:r>
              <a:rPr lang="en-US" baseline="0" dirty="0" smtClean="0"/>
              <a:t>Impacts infrastructure will be great and will require a long term recovery</a:t>
            </a:r>
          </a:p>
          <a:p>
            <a:pPr>
              <a:buFont typeface="Arial" pitchFamily="34" charset="0"/>
              <a:buChar char="•"/>
            </a:pPr>
            <a:r>
              <a:rPr lang="en-US" baseline="0" dirty="0" smtClean="0"/>
              <a:t>Preparing for at least 7 – 10 days is necessary.  In addition, you will need a “collective response” of family, friends, co-workers and neighbors” to make it through.</a:t>
            </a:r>
          </a:p>
          <a:p>
            <a:endParaRPr lang="en-US" baseline="0" dirty="0" smtClean="0"/>
          </a:p>
          <a:p>
            <a:r>
              <a:rPr lang="en-US" baseline="0" dirty="0" smtClean="0"/>
              <a:t>Examples:</a:t>
            </a:r>
          </a:p>
          <a:p>
            <a:endParaRPr lang="en-US" baseline="0" dirty="0" smtClean="0"/>
          </a:p>
          <a:p>
            <a:pPr>
              <a:buFont typeface="Arial" pitchFamily="34" charset="0"/>
              <a:buChar char="•"/>
            </a:pPr>
            <a:r>
              <a:rPr lang="en-US" baseline="0" dirty="0" smtClean="0"/>
              <a:t>Major earthquake</a:t>
            </a:r>
          </a:p>
          <a:p>
            <a:pPr>
              <a:buFont typeface="Arial" pitchFamily="34" charset="0"/>
              <a:buChar char="•"/>
            </a:pPr>
            <a:r>
              <a:rPr lang="en-US" baseline="0" dirty="0" smtClean="0"/>
              <a:t>Volcanic eruption</a:t>
            </a:r>
          </a:p>
          <a:p>
            <a:pPr>
              <a:buFont typeface="Arial" pitchFamily="34" charset="0"/>
              <a:buChar char="•"/>
            </a:pPr>
            <a:r>
              <a:rPr lang="en-US" baseline="0" dirty="0" smtClean="0"/>
              <a:t>Tsunami</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9659483-2D74-4945-9F5E-25718F4438CF}" type="slidenum">
              <a:rPr lang="en-US" smtClean="0"/>
              <a:pPr/>
              <a:t>9</a:t>
            </a:fld>
            <a:endParaRPr lang="en-US" dirty="0"/>
          </a:p>
        </p:txBody>
      </p:sp>
    </p:spTree>
    <p:extLst>
      <p:ext uri="{BB962C8B-B14F-4D97-AF65-F5344CB8AC3E}">
        <p14:creationId xmlns:p14="http://schemas.microsoft.com/office/powerpoint/2010/main" val="296084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3124200"/>
            <a:ext cx="9144000" cy="373380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stretch>
            <a:fillRect/>
          </a:stretch>
        </p:blipFill>
        <p:spPr>
          <a:xfrm>
            <a:off x="-1" y="609600"/>
            <a:ext cx="9144001" cy="2456543"/>
          </a:xfrm>
          <a:prstGeom prst="rect">
            <a:avLst/>
          </a:prstGeom>
        </p:spPr>
      </p:pic>
      <p:sp>
        <p:nvSpPr>
          <p:cNvPr id="3" name="Subtitle 2"/>
          <p:cNvSpPr>
            <a:spLocks noGrp="1"/>
          </p:cNvSpPr>
          <p:nvPr>
            <p:ph type="subTitle" idx="1"/>
          </p:nvPr>
        </p:nvSpPr>
        <p:spPr>
          <a:xfrm>
            <a:off x="381000" y="3733800"/>
            <a:ext cx="8382000" cy="22098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650BFFD-FA94-454D-8D75-00AD0A5DB93F}" type="datetimeFigureOut">
              <a:rPr lang="en-US" smtClean="0"/>
              <a:pPr/>
              <a:t>5/31/12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6B456F-F498-4720-A46B-C92A262E5E0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Rectangle 11"/>
          <p:cNvSpPr/>
          <p:nvPr userDrawn="1"/>
        </p:nvSpPr>
        <p:spPr>
          <a:xfrm>
            <a:off x="0" y="1600200"/>
            <a:ext cx="9144000" cy="5257800"/>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762000"/>
            <a:ext cx="9144000" cy="7620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stretch>
            <a:fillRect/>
          </a:stretch>
        </p:blipFill>
        <p:spPr>
          <a:xfrm>
            <a:off x="5791200" y="304800"/>
            <a:ext cx="3048000" cy="774357"/>
          </a:xfrm>
          <a:prstGeom prst="rect">
            <a:avLst/>
          </a:prstGeom>
        </p:spPr>
      </p:pic>
      <p:sp>
        <p:nvSpPr>
          <p:cNvPr id="4" name="Date Placeholder 3"/>
          <p:cNvSpPr>
            <a:spLocks noGrp="1"/>
          </p:cNvSpPr>
          <p:nvPr>
            <p:ph type="dt" sz="half" idx="10"/>
          </p:nvPr>
        </p:nvSpPr>
        <p:spPr/>
        <p:txBody>
          <a:bodyPr/>
          <a:lstStyle/>
          <a:p>
            <a:fld id="{7650BFFD-FA94-454D-8D75-00AD0A5DB93F}" type="datetimeFigureOut">
              <a:rPr lang="en-US" smtClean="0"/>
              <a:pPr/>
              <a:t>5/31/12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6B456F-F498-4720-A46B-C92A262E5E03}" type="slidenum">
              <a:rPr lang="en-US" smtClean="0"/>
              <a:pPr/>
              <a:t>‹#›</a:t>
            </a:fld>
            <a:endParaRPr lang="en-US" dirty="0"/>
          </a:p>
        </p:txBody>
      </p:sp>
      <p:sp>
        <p:nvSpPr>
          <p:cNvPr id="9" name="Text Placeholder 9"/>
          <p:cNvSpPr>
            <a:spLocks noGrp="1"/>
          </p:cNvSpPr>
          <p:nvPr>
            <p:ph type="body" sz="quarter" idx="14"/>
          </p:nvPr>
        </p:nvSpPr>
        <p:spPr>
          <a:xfrm>
            <a:off x="457200" y="1752600"/>
            <a:ext cx="8229600" cy="4343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7"/>
          <p:cNvSpPr>
            <a:spLocks noGrp="1"/>
          </p:cNvSpPr>
          <p:nvPr>
            <p:ph type="body" sz="quarter" idx="13"/>
          </p:nvPr>
        </p:nvSpPr>
        <p:spPr>
          <a:xfrm>
            <a:off x="457200" y="762000"/>
            <a:ext cx="8382000" cy="762000"/>
          </a:xfrm>
        </p:spPr>
        <p:txBody>
          <a:bodyPr anchor="ctr" anchorCtr="0">
            <a:normAutofit/>
          </a:bodyPr>
          <a:lstStyle>
            <a:lvl1pPr marL="0" indent="0">
              <a:buNone/>
              <a:defRPr sz="2600" b="1" kern="1300" cap="all" spc="0">
                <a:solidFill>
                  <a:schemeClr val="bg1"/>
                </a:solidFill>
              </a:defRPr>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0BFFD-FA94-454D-8D75-00AD0A5DB93F}" type="datetimeFigureOut">
              <a:rPr lang="en-US" smtClean="0"/>
              <a:pPr/>
              <a:t>5/31/12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6B456F-F498-4720-A46B-C92A262E5E03}" type="slidenum">
              <a:rPr lang="en-US" smtClean="0"/>
              <a:pPr/>
              <a:t>‹#›</a:t>
            </a:fld>
            <a:endParaRPr lang="en-US" dirty="0"/>
          </a:p>
        </p:txBody>
      </p:sp>
      <p:sp>
        <p:nvSpPr>
          <p:cNvPr id="5" name="Rectangle 4"/>
          <p:cNvSpPr/>
          <p:nvPr userDrawn="1"/>
        </p:nvSpPr>
        <p:spPr>
          <a:xfrm>
            <a:off x="0" y="762000"/>
            <a:ext cx="9144000" cy="7620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stretch>
            <a:fillRect/>
          </a:stretch>
        </p:blipFill>
        <p:spPr>
          <a:xfrm>
            <a:off x="5791200" y="304800"/>
            <a:ext cx="3048000" cy="774357"/>
          </a:xfrm>
          <a:prstGeom prst="rect">
            <a:avLst/>
          </a:prstGeom>
        </p:spPr>
      </p:pic>
      <p:sp>
        <p:nvSpPr>
          <p:cNvPr id="10" name="Text Placeholder 9"/>
          <p:cNvSpPr>
            <a:spLocks noGrp="1"/>
          </p:cNvSpPr>
          <p:nvPr>
            <p:ph type="body" sz="quarter" idx="14"/>
          </p:nvPr>
        </p:nvSpPr>
        <p:spPr>
          <a:xfrm>
            <a:off x="457200" y="1752600"/>
            <a:ext cx="82296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7"/>
          <p:cNvSpPr>
            <a:spLocks noGrp="1"/>
          </p:cNvSpPr>
          <p:nvPr>
            <p:ph type="body" sz="quarter" idx="13"/>
          </p:nvPr>
        </p:nvSpPr>
        <p:spPr>
          <a:xfrm>
            <a:off x="457200" y="762000"/>
            <a:ext cx="8382000" cy="762000"/>
          </a:xfrm>
        </p:spPr>
        <p:txBody>
          <a:bodyPr anchor="ctr" anchorCtr="0">
            <a:normAutofit/>
          </a:bodyPr>
          <a:lstStyle>
            <a:lvl1pPr marL="0" indent="0">
              <a:buNone/>
              <a:defRPr sz="2600" b="1" kern="1300" cap="all" spc="0">
                <a:solidFill>
                  <a:schemeClr val="bg1"/>
                </a:solidFill>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50BFFD-FA94-454D-8D75-00AD0A5DB93F}" type="datetimeFigureOut">
              <a:rPr lang="en-US" smtClean="0"/>
              <a:pPr/>
              <a:t>5/31/12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6B456F-F498-4720-A46B-C92A262E5E03}" type="slidenum">
              <a:rPr lang="en-US" smtClean="0"/>
              <a:pPr/>
              <a:t>‹#›</a:t>
            </a:fld>
            <a:endParaRPr lang="en-US" dirty="0"/>
          </a:p>
        </p:txBody>
      </p:sp>
      <p:sp>
        <p:nvSpPr>
          <p:cNvPr id="6" name="Rectangle 5"/>
          <p:cNvSpPr/>
          <p:nvPr userDrawn="1"/>
        </p:nvSpPr>
        <p:spPr>
          <a:xfrm>
            <a:off x="0" y="762000"/>
            <a:ext cx="9144000" cy="7620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stretch>
            <a:fillRect/>
          </a:stretch>
        </p:blipFill>
        <p:spPr>
          <a:xfrm>
            <a:off x="5791200" y="304800"/>
            <a:ext cx="3048000" cy="774357"/>
          </a:xfrm>
          <a:prstGeom prst="rect">
            <a:avLst/>
          </a:prstGeom>
        </p:spPr>
      </p:pic>
      <p:pic>
        <p:nvPicPr>
          <p:cNvPr id="8" name="Picture 7"/>
          <p:cNvPicPr>
            <a:picLocks noChangeAspect="1"/>
          </p:cNvPicPr>
          <p:nvPr userDrawn="1"/>
        </p:nvPicPr>
        <p:blipFill>
          <a:blip r:embed="rId3" cstate="print"/>
          <a:stretch>
            <a:fillRect/>
          </a:stretch>
        </p:blipFill>
        <p:spPr>
          <a:xfrm>
            <a:off x="0" y="1600200"/>
            <a:ext cx="9144000" cy="1508760"/>
          </a:xfrm>
          <a:prstGeom prst="rect">
            <a:avLst/>
          </a:prstGeom>
        </p:spPr>
      </p:pic>
      <p:sp>
        <p:nvSpPr>
          <p:cNvPr id="10" name="Text Placeholder 9"/>
          <p:cNvSpPr>
            <a:spLocks noGrp="1"/>
          </p:cNvSpPr>
          <p:nvPr>
            <p:ph type="body" sz="quarter" idx="13"/>
          </p:nvPr>
        </p:nvSpPr>
        <p:spPr>
          <a:xfrm>
            <a:off x="457200" y="3276600"/>
            <a:ext cx="822960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7"/>
          <p:cNvSpPr>
            <a:spLocks noGrp="1"/>
          </p:cNvSpPr>
          <p:nvPr>
            <p:ph type="body" sz="quarter" idx="14"/>
          </p:nvPr>
        </p:nvSpPr>
        <p:spPr>
          <a:xfrm>
            <a:off x="457200" y="762000"/>
            <a:ext cx="8382000" cy="762000"/>
          </a:xfrm>
        </p:spPr>
        <p:txBody>
          <a:bodyPr anchor="ctr" anchorCtr="0">
            <a:normAutofit/>
          </a:bodyPr>
          <a:lstStyle>
            <a:lvl1pPr marL="0" indent="0">
              <a:buNone/>
              <a:defRPr sz="2600" b="1" kern="1300" cap="all" spc="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542251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Rectangle 10"/>
          <p:cNvSpPr/>
          <p:nvPr userDrawn="1"/>
        </p:nvSpPr>
        <p:spPr>
          <a:xfrm>
            <a:off x="0" y="762000"/>
            <a:ext cx="9144000" cy="7620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7"/>
          <p:cNvSpPr>
            <a:spLocks noGrp="1"/>
          </p:cNvSpPr>
          <p:nvPr>
            <p:ph type="body" sz="quarter" idx="14"/>
          </p:nvPr>
        </p:nvSpPr>
        <p:spPr>
          <a:xfrm>
            <a:off x="457200" y="762000"/>
            <a:ext cx="8382000" cy="762000"/>
          </a:xfrm>
        </p:spPr>
        <p:txBody>
          <a:bodyPr anchor="ctr" anchorCtr="0">
            <a:normAutofit/>
          </a:bodyPr>
          <a:lstStyle>
            <a:lvl1pPr marL="0" indent="0">
              <a:buNone/>
              <a:defRPr sz="2600" b="1" kern="1300" cap="all" spc="0">
                <a:solidFill>
                  <a:schemeClr val="bg1"/>
                </a:solidFill>
              </a:defRPr>
            </a:lvl1pPr>
          </a:lstStyle>
          <a:p>
            <a:pPr lvl="0"/>
            <a:r>
              <a:rPr lang="en-US" dirty="0" smtClean="0"/>
              <a:t>Click to edit Master text styles</a:t>
            </a:r>
          </a:p>
        </p:txBody>
      </p:sp>
      <p:sp>
        <p:nvSpPr>
          <p:cNvPr id="3" name="Date Placeholder 2"/>
          <p:cNvSpPr>
            <a:spLocks noGrp="1"/>
          </p:cNvSpPr>
          <p:nvPr>
            <p:ph type="dt" sz="half" idx="10"/>
          </p:nvPr>
        </p:nvSpPr>
        <p:spPr/>
        <p:txBody>
          <a:bodyPr/>
          <a:lstStyle/>
          <a:p>
            <a:fld id="{7650BFFD-FA94-454D-8D75-00AD0A5DB93F}" type="datetimeFigureOut">
              <a:rPr lang="en-US" smtClean="0"/>
              <a:pPr/>
              <a:t>5/31/12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6B456F-F498-4720-A46B-C92A262E5E03}" type="slidenum">
              <a:rPr lang="en-US" smtClean="0"/>
              <a:pPr/>
              <a:t>‹#›</a:t>
            </a:fld>
            <a:endParaRPr lang="en-US" dirty="0"/>
          </a:p>
        </p:txBody>
      </p:sp>
      <p:pic>
        <p:nvPicPr>
          <p:cNvPr id="7" name="Picture 6"/>
          <p:cNvPicPr>
            <a:picLocks noChangeAspect="1"/>
          </p:cNvPicPr>
          <p:nvPr userDrawn="1"/>
        </p:nvPicPr>
        <p:blipFill>
          <a:blip r:embed="rId2" cstate="print"/>
          <a:stretch>
            <a:fillRect/>
          </a:stretch>
        </p:blipFill>
        <p:spPr>
          <a:xfrm>
            <a:off x="5791200" y="304800"/>
            <a:ext cx="3048000" cy="774357"/>
          </a:xfrm>
          <a:prstGeom prst="rect">
            <a:avLst/>
          </a:prstGeom>
        </p:spPr>
      </p:pic>
      <p:sp>
        <p:nvSpPr>
          <p:cNvPr id="10" name="Text Placeholder 9"/>
          <p:cNvSpPr>
            <a:spLocks noGrp="1"/>
          </p:cNvSpPr>
          <p:nvPr>
            <p:ph type="body" sz="quarter" idx="13"/>
          </p:nvPr>
        </p:nvSpPr>
        <p:spPr>
          <a:xfrm>
            <a:off x="457200" y="3276600"/>
            <a:ext cx="822960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3" cstate="print"/>
          <a:stretch>
            <a:fillRect/>
          </a:stretch>
        </p:blipFill>
        <p:spPr>
          <a:xfrm>
            <a:off x="0" y="1600200"/>
            <a:ext cx="9144000" cy="1508760"/>
          </a:xfrm>
          <a:prstGeom prst="rect">
            <a:avLst/>
          </a:prstGeom>
        </p:spPr>
      </p:pic>
    </p:spTree>
    <p:extLst>
      <p:ext uri="{BB962C8B-B14F-4D97-AF65-F5344CB8AC3E}">
        <p14:creationId xmlns:p14="http://schemas.microsoft.com/office/powerpoint/2010/main" val="273150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Rectangle 8"/>
          <p:cNvSpPr/>
          <p:nvPr userDrawn="1"/>
        </p:nvSpPr>
        <p:spPr>
          <a:xfrm>
            <a:off x="0" y="762000"/>
            <a:ext cx="9144000" cy="7620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7"/>
          <p:cNvSpPr>
            <a:spLocks noGrp="1"/>
          </p:cNvSpPr>
          <p:nvPr>
            <p:ph type="body" sz="quarter" idx="14"/>
          </p:nvPr>
        </p:nvSpPr>
        <p:spPr>
          <a:xfrm>
            <a:off x="457200" y="762000"/>
            <a:ext cx="8382000" cy="762000"/>
          </a:xfrm>
        </p:spPr>
        <p:txBody>
          <a:bodyPr anchor="ctr" anchorCtr="0">
            <a:normAutofit/>
          </a:bodyPr>
          <a:lstStyle>
            <a:lvl1pPr marL="0" indent="0">
              <a:buNone/>
              <a:defRPr sz="2600" b="1" kern="1300" cap="all" spc="0">
                <a:solidFill>
                  <a:schemeClr val="bg1"/>
                </a:solidFill>
              </a:defRPr>
            </a:lvl1pPr>
          </a:lstStyle>
          <a:p>
            <a:pPr lvl="0"/>
            <a:r>
              <a:rPr lang="en-US" dirty="0" smtClean="0"/>
              <a:t>Click to edit Master text styles</a:t>
            </a:r>
          </a:p>
        </p:txBody>
      </p:sp>
      <p:sp>
        <p:nvSpPr>
          <p:cNvPr id="3" name="Date Placeholder 2"/>
          <p:cNvSpPr>
            <a:spLocks noGrp="1"/>
          </p:cNvSpPr>
          <p:nvPr>
            <p:ph type="dt" sz="half" idx="10"/>
          </p:nvPr>
        </p:nvSpPr>
        <p:spPr/>
        <p:txBody>
          <a:bodyPr/>
          <a:lstStyle/>
          <a:p>
            <a:fld id="{7650BFFD-FA94-454D-8D75-00AD0A5DB93F}" type="datetimeFigureOut">
              <a:rPr lang="en-US" smtClean="0"/>
              <a:pPr/>
              <a:t>5/31/12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6B456F-F498-4720-A46B-C92A262E5E03}" type="slidenum">
              <a:rPr lang="en-US" smtClean="0"/>
              <a:pPr/>
              <a:t>‹#›</a:t>
            </a:fld>
            <a:endParaRPr lang="en-US" dirty="0"/>
          </a:p>
        </p:txBody>
      </p:sp>
      <p:pic>
        <p:nvPicPr>
          <p:cNvPr id="7" name="Picture 6"/>
          <p:cNvPicPr>
            <a:picLocks noChangeAspect="1"/>
          </p:cNvPicPr>
          <p:nvPr userDrawn="1"/>
        </p:nvPicPr>
        <p:blipFill>
          <a:blip r:embed="rId2" cstate="print"/>
          <a:stretch>
            <a:fillRect/>
          </a:stretch>
        </p:blipFill>
        <p:spPr>
          <a:xfrm>
            <a:off x="5791200" y="304800"/>
            <a:ext cx="3048000" cy="774357"/>
          </a:xfrm>
          <a:prstGeom prst="rect">
            <a:avLst/>
          </a:prstGeom>
        </p:spPr>
      </p:pic>
      <p:sp>
        <p:nvSpPr>
          <p:cNvPr id="10" name="Text Placeholder 9"/>
          <p:cNvSpPr>
            <a:spLocks noGrp="1"/>
          </p:cNvSpPr>
          <p:nvPr>
            <p:ph type="body" sz="quarter" idx="13"/>
          </p:nvPr>
        </p:nvSpPr>
        <p:spPr>
          <a:xfrm>
            <a:off x="457200" y="3276600"/>
            <a:ext cx="822960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userDrawn="1"/>
        </p:nvPicPr>
        <p:blipFill>
          <a:blip r:embed="rId3" cstate="print"/>
          <a:stretch>
            <a:fillRect/>
          </a:stretch>
        </p:blipFill>
        <p:spPr>
          <a:xfrm>
            <a:off x="0" y="1600200"/>
            <a:ext cx="9144000" cy="1508760"/>
          </a:xfrm>
          <a:prstGeom prst="rect">
            <a:avLst/>
          </a:prstGeom>
        </p:spPr>
      </p:pic>
    </p:spTree>
    <p:extLst>
      <p:ext uri="{BB962C8B-B14F-4D97-AF65-F5344CB8AC3E}">
        <p14:creationId xmlns:p14="http://schemas.microsoft.com/office/powerpoint/2010/main" val="120241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Rectangle 8"/>
          <p:cNvSpPr/>
          <p:nvPr userDrawn="1"/>
        </p:nvSpPr>
        <p:spPr>
          <a:xfrm>
            <a:off x="0" y="762000"/>
            <a:ext cx="9144000" cy="7620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7"/>
          <p:cNvSpPr>
            <a:spLocks noGrp="1"/>
          </p:cNvSpPr>
          <p:nvPr>
            <p:ph type="body" sz="quarter" idx="14"/>
          </p:nvPr>
        </p:nvSpPr>
        <p:spPr>
          <a:xfrm>
            <a:off x="457200" y="762000"/>
            <a:ext cx="8382000" cy="762000"/>
          </a:xfrm>
        </p:spPr>
        <p:txBody>
          <a:bodyPr anchor="ctr" anchorCtr="0">
            <a:normAutofit/>
          </a:bodyPr>
          <a:lstStyle>
            <a:lvl1pPr marL="0" indent="0">
              <a:buNone/>
              <a:defRPr sz="2600" b="1" kern="1300" cap="all" spc="0">
                <a:solidFill>
                  <a:schemeClr val="bg1"/>
                </a:solidFill>
              </a:defRPr>
            </a:lvl1pPr>
          </a:lstStyle>
          <a:p>
            <a:pPr lvl="0"/>
            <a:r>
              <a:rPr lang="en-US" dirty="0" smtClean="0"/>
              <a:t>Click to edit Master text styles</a:t>
            </a:r>
          </a:p>
        </p:txBody>
      </p:sp>
      <p:sp>
        <p:nvSpPr>
          <p:cNvPr id="3" name="Date Placeholder 2"/>
          <p:cNvSpPr>
            <a:spLocks noGrp="1"/>
          </p:cNvSpPr>
          <p:nvPr>
            <p:ph type="dt" sz="half" idx="10"/>
          </p:nvPr>
        </p:nvSpPr>
        <p:spPr>
          <a:xfrm>
            <a:off x="457200" y="6416675"/>
            <a:ext cx="2133600" cy="365125"/>
          </a:xfrm>
        </p:spPr>
        <p:txBody>
          <a:bodyPr/>
          <a:lstStyle/>
          <a:p>
            <a:fld id="{7650BFFD-FA94-454D-8D75-00AD0A5DB93F}" type="datetimeFigureOut">
              <a:rPr lang="en-US" smtClean="0"/>
              <a:pPr/>
              <a:t>5/31/12</a:t>
            </a:fld>
            <a:endParaRPr lang="en-US" dirty="0"/>
          </a:p>
        </p:txBody>
      </p:sp>
      <p:sp>
        <p:nvSpPr>
          <p:cNvPr id="4" name="Footer Placeholder 3"/>
          <p:cNvSpPr>
            <a:spLocks noGrp="1"/>
          </p:cNvSpPr>
          <p:nvPr>
            <p:ph type="ftr" sz="quarter" idx="11"/>
          </p:nvPr>
        </p:nvSpPr>
        <p:spPr>
          <a:xfrm>
            <a:off x="3124200" y="6416675"/>
            <a:ext cx="2895600" cy="365125"/>
          </a:xfrm>
        </p:spPr>
        <p:txBody>
          <a:bodyPr/>
          <a:lstStyle/>
          <a:p>
            <a:endParaRPr lang="en-US" dirty="0"/>
          </a:p>
        </p:txBody>
      </p:sp>
      <p:sp>
        <p:nvSpPr>
          <p:cNvPr id="5" name="Slide Number Placeholder 4"/>
          <p:cNvSpPr>
            <a:spLocks noGrp="1"/>
          </p:cNvSpPr>
          <p:nvPr>
            <p:ph type="sldNum" sz="quarter" idx="12"/>
          </p:nvPr>
        </p:nvSpPr>
        <p:spPr>
          <a:xfrm>
            <a:off x="6553200" y="6416675"/>
            <a:ext cx="2133600" cy="365125"/>
          </a:xfrm>
        </p:spPr>
        <p:txBody>
          <a:bodyPr/>
          <a:lstStyle/>
          <a:p>
            <a:fld id="{386B456F-F498-4720-A46B-C92A262E5E03}" type="slidenum">
              <a:rPr lang="en-US" smtClean="0"/>
              <a:pPr/>
              <a:t>‹#›</a:t>
            </a:fld>
            <a:endParaRPr lang="en-US" dirty="0"/>
          </a:p>
        </p:txBody>
      </p:sp>
      <p:pic>
        <p:nvPicPr>
          <p:cNvPr id="7" name="Picture 6"/>
          <p:cNvPicPr>
            <a:picLocks noChangeAspect="1"/>
          </p:cNvPicPr>
          <p:nvPr userDrawn="1"/>
        </p:nvPicPr>
        <p:blipFill>
          <a:blip r:embed="rId2" cstate="print"/>
          <a:stretch>
            <a:fillRect/>
          </a:stretch>
        </p:blipFill>
        <p:spPr>
          <a:xfrm>
            <a:off x="5791200" y="304800"/>
            <a:ext cx="3048000" cy="774357"/>
          </a:xfrm>
          <a:prstGeom prst="rect">
            <a:avLst/>
          </a:prstGeom>
        </p:spPr>
      </p:pic>
      <p:pic>
        <p:nvPicPr>
          <p:cNvPr id="8" name="Picture 7"/>
          <p:cNvPicPr>
            <a:picLocks noChangeAspect="1"/>
          </p:cNvPicPr>
          <p:nvPr userDrawn="1"/>
        </p:nvPicPr>
        <p:blipFill>
          <a:blip r:embed="rId3" cstate="print"/>
          <a:stretch>
            <a:fillRect/>
          </a:stretch>
        </p:blipFill>
        <p:spPr>
          <a:xfrm>
            <a:off x="-18143" y="1600200"/>
            <a:ext cx="9162144" cy="4764315"/>
          </a:xfrm>
          <a:prstGeom prst="rect">
            <a:avLst/>
          </a:prstGeom>
        </p:spPr>
      </p:pic>
    </p:spTree>
    <p:extLst>
      <p:ext uri="{BB962C8B-B14F-4D97-AF65-F5344CB8AC3E}">
        <p14:creationId xmlns:p14="http://schemas.microsoft.com/office/powerpoint/2010/main" val="141594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0BFFD-FA94-454D-8D75-00AD0A5DB93F}" type="datetimeFigureOut">
              <a:rPr lang="en-US" smtClean="0"/>
              <a:pPr/>
              <a:t>5/31/12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6B456F-F498-4720-A46B-C92A262E5E0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0BFFD-FA94-454D-8D75-00AD0A5DB93F}" type="datetimeFigureOut">
              <a:rPr lang="en-US" smtClean="0"/>
              <a:pPr/>
              <a:t>5/31/12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B456F-F498-4720-A46B-C92A262E5E0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 id="2147483656" r:id="rId4"/>
    <p:sldLayoutId id="2147483657" r:id="rId5"/>
    <p:sldLayoutId id="2147483658" r:id="rId6"/>
    <p:sldLayoutId id="2147483659" r:id="rId7"/>
    <p:sldLayoutId id="2147483650"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makeitthrough.org/" TargetMode="External"/><Relationship Id="rId4" Type="http://schemas.openxmlformats.org/officeDocument/2006/relationships/hyperlink" Target="http://www.redcross.org/" TargetMode="External"/><Relationship Id="rId5" Type="http://schemas.openxmlformats.org/officeDocument/2006/relationships/hyperlink" Target="http://www.citizencorps.gov/" TargetMode="External"/><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3" Type="http://schemas.openxmlformats.org/officeDocument/2006/relationships/hyperlink" Target="http://www.ready.gov/" TargetMode="External"/><Relationship Id="rId4" Type="http://schemas.openxmlformats.org/officeDocument/2006/relationships/hyperlink" Target="http://www.fema.gov/" TargetMode="External"/><Relationship Id="rId5" Type="http://schemas.openxmlformats.org/officeDocument/2006/relationships/hyperlink" Target="http://www.dhs.gov/" TargetMode="External"/><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70000" lnSpcReduction="20000"/>
          </a:bodyPr>
          <a:lstStyle/>
          <a:p>
            <a:pPr algn="l"/>
            <a:r>
              <a:rPr lang="en-US" sz="4000" b="1" spc="110" dirty="0"/>
              <a:t>CATASTROPHE PREPAREDNESS TRAINING</a:t>
            </a:r>
            <a:br>
              <a:rPr lang="en-US" sz="4000" b="1" spc="110" dirty="0"/>
            </a:br>
            <a:endParaRPr lang="en-US" sz="4000" b="1" spc="110" dirty="0"/>
          </a:p>
          <a:p>
            <a:pPr algn="l"/>
            <a:r>
              <a:rPr lang="en-US" dirty="0"/>
              <a:t>[Date]  </a:t>
            </a:r>
            <a:br>
              <a:rPr lang="en-US" dirty="0"/>
            </a:br>
            <a:r>
              <a:rPr lang="en-US" dirty="0"/>
              <a:t>[Organization]</a:t>
            </a:r>
            <a:br>
              <a:rPr lang="en-US" dirty="0"/>
            </a:br>
            <a:endParaRPr lang="en-US" dirty="0"/>
          </a:p>
          <a:p>
            <a:pPr algn="l"/>
            <a:r>
              <a:rPr lang="en-US" dirty="0"/>
              <a:t>(Insert logos)</a:t>
            </a:r>
          </a:p>
        </p:txBody>
      </p:sp>
    </p:spTree>
    <p:extLst>
      <p:ext uri="{BB962C8B-B14F-4D97-AF65-F5344CB8AC3E}">
        <p14:creationId xmlns:p14="http://schemas.microsoft.com/office/powerpoint/2010/main" val="4042006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1" y="1600200"/>
            <a:ext cx="9365036" cy="4455855"/>
          </a:xfrm>
          <a:prstGeom prst="rect">
            <a:avLst/>
          </a:prstGeom>
        </p:spPr>
      </p:pic>
      <p:sp>
        <p:nvSpPr>
          <p:cNvPr id="11" name="Text Placeholder 1"/>
          <p:cNvSpPr>
            <a:spLocks noGrp="1"/>
          </p:cNvSpPr>
          <p:nvPr>
            <p:ph type="body" sz="quarter" idx="4294967295"/>
          </p:nvPr>
        </p:nvSpPr>
        <p:spPr>
          <a:xfrm>
            <a:off x="457200" y="762000"/>
            <a:ext cx="5257800" cy="762000"/>
          </a:xfrm>
        </p:spPr>
        <p:txBody>
          <a:bodyPr anchor="ctr" anchorCtr="0">
            <a:normAutofit/>
          </a:bodyPr>
          <a:lstStyle/>
          <a:p>
            <a:pPr marL="0" indent="0">
              <a:buNone/>
            </a:pPr>
            <a:r>
              <a:rPr lang="en-US" sz="2800" b="1" dirty="0" smtClean="0">
                <a:solidFill>
                  <a:schemeClr val="bg1"/>
                </a:solidFill>
              </a:rPr>
              <a:t>POTENTIAL IMPACT</a:t>
            </a:r>
            <a:endParaRPr lang="en-US" sz="28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57200" y="1752600"/>
            <a:ext cx="6781800" cy="4343400"/>
          </a:xfrm>
        </p:spPr>
        <p:txBody>
          <a:bodyPr>
            <a:normAutofit fontScale="47500" lnSpcReduction="20000"/>
          </a:bodyPr>
          <a:lstStyle/>
          <a:p>
            <a:pPr marL="0" indent="0">
              <a:lnSpc>
                <a:spcPct val="140000"/>
              </a:lnSpc>
              <a:buNone/>
            </a:pPr>
            <a:r>
              <a:rPr lang="en-US" sz="6000" b="1" dirty="0">
                <a:solidFill>
                  <a:srgbClr val="595959"/>
                </a:solidFill>
              </a:rPr>
              <a:t>Recent Weather Events</a:t>
            </a:r>
            <a:r>
              <a:rPr lang="en-US" sz="5400" b="1" dirty="0">
                <a:solidFill>
                  <a:srgbClr val="595959"/>
                </a:solidFill>
              </a:rPr>
              <a:t/>
            </a:r>
            <a:br>
              <a:rPr lang="en-US" sz="5400" b="1" dirty="0">
                <a:solidFill>
                  <a:srgbClr val="595959"/>
                </a:solidFill>
              </a:rPr>
            </a:br>
            <a:r>
              <a:rPr lang="en-US" sz="4400" dirty="0">
                <a:solidFill>
                  <a:srgbClr val="595959"/>
                </a:solidFill>
              </a:rPr>
              <a:t>Midwest/Southeast tornadoes May 22-27, 2011</a:t>
            </a:r>
            <a:r>
              <a:rPr lang="en-US" dirty="0">
                <a:solidFill>
                  <a:srgbClr val="595959"/>
                </a:solidFill>
              </a:rPr>
              <a:t/>
            </a:r>
            <a:br>
              <a:rPr lang="en-US" dirty="0">
                <a:solidFill>
                  <a:srgbClr val="595959"/>
                </a:solidFill>
              </a:rPr>
            </a:br>
            <a:r>
              <a:rPr lang="en-US" dirty="0">
                <a:solidFill>
                  <a:srgbClr val="595959"/>
                </a:solidFill>
              </a:rPr>
              <a:t/>
            </a:r>
            <a:br>
              <a:rPr lang="en-US" dirty="0">
                <a:solidFill>
                  <a:srgbClr val="595959"/>
                </a:solidFill>
              </a:rPr>
            </a:br>
            <a:r>
              <a:rPr lang="en-US" dirty="0">
                <a:solidFill>
                  <a:srgbClr val="595959"/>
                </a:solidFill>
              </a:rPr>
              <a:t>Over 180 tornadoes were produced during this event, with an EF-5 tornado devastating Joplin, Missouri.  </a:t>
            </a:r>
            <a:br>
              <a:rPr lang="en-US" dirty="0">
                <a:solidFill>
                  <a:srgbClr val="595959"/>
                </a:solidFill>
              </a:rPr>
            </a:br>
            <a:r>
              <a:rPr lang="en-US" dirty="0">
                <a:solidFill>
                  <a:srgbClr val="595959"/>
                </a:solidFill>
              </a:rPr>
              <a:t/>
            </a:r>
            <a:br>
              <a:rPr lang="en-US" dirty="0">
                <a:solidFill>
                  <a:srgbClr val="595959"/>
                </a:solidFill>
              </a:rPr>
            </a:br>
            <a:r>
              <a:rPr lang="en-US" dirty="0">
                <a:solidFill>
                  <a:srgbClr val="595959"/>
                </a:solidFill>
              </a:rPr>
              <a:t>The Joplin tornado killed approximately 141 people, making it the deadliest single tornado since modern tornado record-keeping began back in 1950 – 177 people died throughout this time period. </a:t>
            </a:r>
            <a:br>
              <a:rPr lang="en-US" dirty="0">
                <a:solidFill>
                  <a:srgbClr val="595959"/>
                </a:solidFill>
              </a:rPr>
            </a:br>
            <a:r>
              <a:rPr lang="en-US" dirty="0">
                <a:solidFill>
                  <a:srgbClr val="595959"/>
                </a:solidFill>
              </a:rPr>
              <a:t/>
            </a:r>
            <a:br>
              <a:rPr lang="en-US" dirty="0">
                <a:solidFill>
                  <a:srgbClr val="595959"/>
                </a:solidFill>
              </a:rPr>
            </a:br>
            <a:r>
              <a:rPr lang="en-US" dirty="0">
                <a:solidFill>
                  <a:srgbClr val="595959"/>
                </a:solidFill>
              </a:rPr>
              <a:t>Tornado brought $4.9 billion in insured losses with total losses greater than $7 billion</a:t>
            </a:r>
            <a:r>
              <a:rPr lang="en-US" dirty="0" smtClean="0">
                <a:solidFill>
                  <a:srgbClr val="595959"/>
                </a:solidFill>
              </a:rPr>
              <a:t>.</a:t>
            </a:r>
            <a:endParaRPr lang="en-US" dirty="0">
              <a:solidFill>
                <a:srgbClr val="595959"/>
              </a:solidFill>
            </a:endParaRPr>
          </a:p>
        </p:txBody>
      </p:sp>
      <p:sp>
        <p:nvSpPr>
          <p:cNvPr id="4" name="Text Placeholder 1"/>
          <p:cNvSpPr>
            <a:spLocks noGrp="1"/>
          </p:cNvSpPr>
          <p:nvPr>
            <p:ph type="body" sz="quarter" idx="4294967295"/>
          </p:nvPr>
        </p:nvSpPr>
        <p:spPr>
          <a:xfrm>
            <a:off x="457200" y="762000"/>
            <a:ext cx="5257800" cy="762000"/>
          </a:xfrm>
        </p:spPr>
        <p:txBody>
          <a:bodyPr anchor="ctr" anchorCtr="0">
            <a:normAutofit/>
          </a:bodyPr>
          <a:lstStyle/>
          <a:p>
            <a:pPr marL="0" indent="0">
              <a:buNone/>
            </a:pPr>
            <a:r>
              <a:rPr lang="en-US" sz="2600" b="1" dirty="0" smtClean="0">
                <a:solidFill>
                  <a:schemeClr val="bg1"/>
                </a:solidFill>
              </a:rPr>
              <a:t>POTENTIAL IMPACT</a:t>
            </a:r>
            <a:endParaRPr lang="en-US" sz="2600" b="1" dirty="0">
              <a:solidFill>
                <a:schemeClr val="bg1"/>
              </a:solidFill>
            </a:endParaRPr>
          </a:p>
        </p:txBody>
      </p:sp>
    </p:spTree>
    <p:extLst>
      <p:ext uri="{BB962C8B-B14F-4D97-AF65-F5344CB8AC3E}">
        <p14:creationId xmlns:p14="http://schemas.microsoft.com/office/powerpoint/2010/main" val="347285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marL="0" indent="0">
              <a:buNone/>
            </a:pPr>
            <a:r>
              <a:rPr lang="en-US" sz="2800" b="1" dirty="0">
                <a:solidFill>
                  <a:schemeClr val="tx1">
                    <a:lumMod val="65000"/>
                    <a:lumOff val="35000"/>
                  </a:schemeClr>
                </a:solidFill>
              </a:rPr>
              <a:t>Japan Earthquake – 9.0</a:t>
            </a:r>
          </a:p>
          <a:p>
            <a:pPr marL="0" indent="0">
              <a:buNone/>
            </a:pPr>
            <a:endParaRPr lang="en-US" sz="2800" b="1" dirty="0">
              <a:solidFill>
                <a:schemeClr val="tx1">
                  <a:lumMod val="65000"/>
                  <a:lumOff val="35000"/>
                </a:schemeClr>
              </a:solidFill>
            </a:endParaRPr>
          </a:p>
          <a:p>
            <a:pPr marL="0" indent="0">
              <a:lnSpc>
                <a:spcPct val="150000"/>
              </a:lnSpc>
              <a:buNone/>
            </a:pPr>
            <a:r>
              <a:rPr lang="en-US" sz="2000" dirty="0">
                <a:solidFill>
                  <a:schemeClr val="tx1">
                    <a:lumMod val="65000"/>
                    <a:lumOff val="35000"/>
                  </a:schemeClr>
                </a:solidFill>
              </a:rPr>
              <a:t>Tsunami reached as high at 133 feet traveling up to 6 miles inland</a:t>
            </a:r>
          </a:p>
          <a:p>
            <a:pPr marL="0" indent="0">
              <a:lnSpc>
                <a:spcPct val="150000"/>
              </a:lnSpc>
              <a:buNone/>
            </a:pPr>
            <a:r>
              <a:rPr lang="en-US" sz="2000" dirty="0">
                <a:solidFill>
                  <a:schemeClr val="tx1">
                    <a:lumMod val="65000"/>
                    <a:lumOff val="35000"/>
                  </a:schemeClr>
                </a:solidFill>
              </a:rPr>
              <a:t>Destroyed or damaged over 270,000 buildings</a:t>
            </a:r>
          </a:p>
          <a:p>
            <a:pPr marL="0" indent="0">
              <a:lnSpc>
                <a:spcPct val="150000"/>
              </a:lnSpc>
              <a:buNone/>
            </a:pPr>
            <a:r>
              <a:rPr lang="en-US" sz="2000" dirty="0">
                <a:solidFill>
                  <a:schemeClr val="tx1">
                    <a:lumMod val="65000"/>
                    <a:lumOff val="35000"/>
                  </a:schemeClr>
                </a:solidFill>
              </a:rPr>
              <a:t>At one time left 386,739 homeless</a:t>
            </a:r>
          </a:p>
          <a:p>
            <a:pPr marL="0" indent="0">
              <a:lnSpc>
                <a:spcPct val="150000"/>
              </a:lnSpc>
              <a:buNone/>
            </a:pPr>
            <a:r>
              <a:rPr lang="en-US" sz="2000" dirty="0">
                <a:solidFill>
                  <a:schemeClr val="tx1">
                    <a:lumMod val="65000"/>
                    <a:lumOff val="35000"/>
                  </a:schemeClr>
                </a:solidFill>
              </a:rPr>
              <a:t>3,824 still missing and 15,824 dead</a:t>
            </a:r>
          </a:p>
          <a:p>
            <a:pPr marL="0" indent="0">
              <a:buNone/>
            </a:pPr>
            <a:endParaRPr lang="en-US" sz="2000" i="1" dirty="0">
              <a:solidFill>
                <a:schemeClr val="tx1">
                  <a:lumMod val="65000"/>
                  <a:lumOff val="35000"/>
                </a:schemeClr>
              </a:solidFill>
            </a:endParaRPr>
          </a:p>
          <a:p>
            <a:pPr marL="0" indent="0">
              <a:buNone/>
            </a:pPr>
            <a:endParaRPr lang="en-US" sz="1200" i="1" dirty="0">
              <a:solidFill>
                <a:srgbClr val="595959"/>
              </a:solidFill>
            </a:endParaRPr>
          </a:p>
          <a:p>
            <a:pPr marL="0" indent="0">
              <a:buNone/>
            </a:pPr>
            <a:r>
              <a:rPr lang="en-US" sz="1200" i="1" dirty="0">
                <a:solidFill>
                  <a:srgbClr val="595959"/>
                </a:solidFill>
              </a:rPr>
              <a:t>Source: Japan thank you </a:t>
            </a:r>
            <a:r>
              <a:rPr lang="en-US" sz="1200" i="1" dirty="0" smtClean="0">
                <a:solidFill>
                  <a:srgbClr val="595959"/>
                </a:solidFill>
              </a:rPr>
              <a:t>video</a:t>
            </a:r>
            <a:endParaRPr lang="en-US" sz="1200" i="1" dirty="0">
              <a:solidFill>
                <a:srgbClr val="595959"/>
              </a:solidFill>
            </a:endParaRPr>
          </a:p>
        </p:txBody>
      </p:sp>
      <p:sp>
        <p:nvSpPr>
          <p:cNvPr id="4" name="Text Placeholder 1"/>
          <p:cNvSpPr>
            <a:spLocks noGrp="1"/>
          </p:cNvSpPr>
          <p:nvPr>
            <p:ph type="body" sz="quarter" idx="4294967295"/>
          </p:nvPr>
        </p:nvSpPr>
        <p:spPr>
          <a:xfrm>
            <a:off x="457200" y="762000"/>
            <a:ext cx="5257800" cy="762000"/>
          </a:xfrm>
        </p:spPr>
        <p:txBody>
          <a:bodyPr anchor="ctr" anchorCtr="0">
            <a:normAutofit/>
          </a:bodyPr>
          <a:lstStyle/>
          <a:p>
            <a:pPr marL="0" indent="0">
              <a:buNone/>
            </a:pPr>
            <a:r>
              <a:rPr lang="en-US" sz="2600" b="1" dirty="0" smtClean="0">
                <a:solidFill>
                  <a:schemeClr val="bg1"/>
                </a:solidFill>
              </a:rPr>
              <a:t>POTENTIAL IMPACT</a:t>
            </a:r>
            <a:endParaRPr lang="en-US" sz="2600" b="1" dirty="0">
              <a:solidFill>
                <a:schemeClr val="bg1"/>
              </a:solidFill>
            </a:endParaRPr>
          </a:p>
        </p:txBody>
      </p:sp>
    </p:spTree>
    <p:extLst>
      <p:ext uri="{BB962C8B-B14F-4D97-AF65-F5344CB8AC3E}">
        <p14:creationId xmlns:p14="http://schemas.microsoft.com/office/powerpoint/2010/main" val="1796742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marL="0" lvl="1" indent="0">
              <a:buNone/>
            </a:pPr>
            <a:r>
              <a:rPr lang="en-US" b="1" dirty="0">
                <a:solidFill>
                  <a:srgbClr val="595959"/>
                </a:solidFill>
              </a:rPr>
              <a:t>Hurricanes Katrina &amp; Rita</a:t>
            </a:r>
          </a:p>
          <a:p>
            <a:pPr marL="0" lvl="1" indent="0">
              <a:buNone/>
            </a:pPr>
            <a:endParaRPr lang="en-US" sz="2000" b="1" dirty="0">
              <a:solidFill>
                <a:srgbClr val="595959"/>
              </a:solidFill>
            </a:endParaRPr>
          </a:p>
          <a:p>
            <a:pPr marL="0" lvl="1" indent="0">
              <a:buNone/>
            </a:pPr>
            <a:r>
              <a:rPr lang="en-US" sz="2000" dirty="0">
                <a:solidFill>
                  <a:srgbClr val="595959"/>
                </a:solidFill>
              </a:rPr>
              <a:t>More than 1.5 million people were directly affected and more than 800,000 citizens were forced to live outside of their homes</a:t>
            </a:r>
            <a:br>
              <a:rPr lang="en-US" sz="2000" dirty="0">
                <a:solidFill>
                  <a:srgbClr val="595959"/>
                </a:solidFill>
              </a:rPr>
            </a:br>
            <a:endParaRPr lang="en-US" sz="2000" dirty="0">
              <a:solidFill>
                <a:srgbClr val="595959"/>
              </a:solidFill>
            </a:endParaRPr>
          </a:p>
          <a:p>
            <a:pPr marL="0" lvl="1" indent="0">
              <a:buNone/>
            </a:pPr>
            <a:r>
              <a:rPr lang="en-US" sz="2000" dirty="0">
                <a:solidFill>
                  <a:srgbClr val="595959"/>
                </a:solidFill>
              </a:rPr>
              <a:t>The storms had a massive physical impact on the land, affecting 90,000 square miles – an area the size of Great Britain.</a:t>
            </a:r>
          </a:p>
          <a:p>
            <a:pPr marL="0" lvl="1" indent="0">
              <a:lnSpc>
                <a:spcPct val="110000"/>
              </a:lnSpc>
              <a:buNone/>
            </a:pPr>
            <a:r>
              <a:rPr lang="en-US" sz="2000" dirty="0">
                <a:solidFill>
                  <a:srgbClr val="595959"/>
                </a:solidFill>
              </a:rPr>
              <a:t/>
            </a:r>
            <a:br>
              <a:rPr lang="en-US" sz="2000" dirty="0">
                <a:solidFill>
                  <a:srgbClr val="595959"/>
                </a:solidFill>
              </a:rPr>
            </a:br>
            <a:r>
              <a:rPr lang="en-US" sz="2000" dirty="0">
                <a:solidFill>
                  <a:srgbClr val="595959"/>
                </a:solidFill>
              </a:rPr>
              <a:t>Over 80 percent of the city of New Orleans flooded. </a:t>
            </a:r>
            <a:endParaRPr lang="en-US" sz="2000" i="1" dirty="0">
              <a:solidFill>
                <a:srgbClr val="595959"/>
              </a:solidFill>
            </a:endParaRPr>
          </a:p>
          <a:p>
            <a:pPr marL="0" lvl="1" indent="0">
              <a:lnSpc>
                <a:spcPct val="110000"/>
              </a:lnSpc>
              <a:buNone/>
            </a:pPr>
            <a:endParaRPr lang="en-US" sz="2000" i="1" dirty="0">
              <a:solidFill>
                <a:srgbClr val="595959"/>
              </a:solidFill>
            </a:endParaRPr>
          </a:p>
          <a:p>
            <a:pPr marL="0" lvl="1" indent="0">
              <a:lnSpc>
                <a:spcPct val="110000"/>
              </a:lnSpc>
              <a:buNone/>
            </a:pPr>
            <a:endParaRPr lang="en-US" sz="2000" i="1" dirty="0">
              <a:solidFill>
                <a:srgbClr val="595959"/>
              </a:solidFill>
            </a:endParaRPr>
          </a:p>
          <a:p>
            <a:pPr marL="0" lvl="1" indent="0">
              <a:lnSpc>
                <a:spcPct val="110000"/>
              </a:lnSpc>
              <a:buNone/>
            </a:pPr>
            <a:r>
              <a:rPr lang="en-US" sz="1200" i="1" dirty="0">
                <a:solidFill>
                  <a:srgbClr val="595959"/>
                </a:solidFill>
              </a:rPr>
              <a:t>Source: http://</a:t>
            </a:r>
            <a:r>
              <a:rPr lang="en-US" sz="1200" i="1" dirty="0" err="1">
                <a:solidFill>
                  <a:srgbClr val="595959"/>
                </a:solidFill>
              </a:rPr>
              <a:t>www.dhs.gov</a:t>
            </a:r>
            <a:r>
              <a:rPr lang="en-US" sz="1200" i="1" dirty="0">
                <a:solidFill>
                  <a:srgbClr val="595959"/>
                </a:solidFill>
              </a:rPr>
              <a:t>/</a:t>
            </a:r>
            <a:r>
              <a:rPr lang="en-US" sz="1200" i="1" dirty="0" err="1">
                <a:solidFill>
                  <a:srgbClr val="595959"/>
                </a:solidFill>
              </a:rPr>
              <a:t>xfoia</a:t>
            </a:r>
            <a:r>
              <a:rPr lang="en-US" sz="1200" i="1" dirty="0">
                <a:solidFill>
                  <a:srgbClr val="595959"/>
                </a:solidFill>
              </a:rPr>
              <a:t>/archives/gc_1157649340100.shtm</a:t>
            </a:r>
          </a:p>
        </p:txBody>
      </p:sp>
      <p:sp>
        <p:nvSpPr>
          <p:cNvPr id="5" name="Text Placeholder 1"/>
          <p:cNvSpPr>
            <a:spLocks noGrp="1"/>
          </p:cNvSpPr>
          <p:nvPr>
            <p:ph type="body" sz="quarter" idx="4294967295"/>
          </p:nvPr>
        </p:nvSpPr>
        <p:spPr>
          <a:xfrm>
            <a:off x="457200" y="762000"/>
            <a:ext cx="5257800" cy="762000"/>
          </a:xfrm>
        </p:spPr>
        <p:txBody>
          <a:bodyPr anchor="ctr" anchorCtr="0">
            <a:normAutofit/>
          </a:bodyPr>
          <a:lstStyle/>
          <a:p>
            <a:pPr marL="0" indent="0">
              <a:buNone/>
            </a:pPr>
            <a:r>
              <a:rPr lang="en-US" sz="2600" b="1" dirty="0" smtClean="0">
                <a:solidFill>
                  <a:schemeClr val="bg1"/>
                </a:solidFill>
              </a:rPr>
              <a:t>POTENTIAL IMPACT</a:t>
            </a:r>
            <a:endParaRPr lang="en-US" sz="2600" b="1" dirty="0">
              <a:solidFill>
                <a:schemeClr val="bg1"/>
              </a:solidFill>
            </a:endParaRPr>
          </a:p>
        </p:txBody>
      </p:sp>
    </p:spTree>
    <p:extLst>
      <p:ext uri="{BB962C8B-B14F-4D97-AF65-F5344CB8AC3E}">
        <p14:creationId xmlns:p14="http://schemas.microsoft.com/office/powerpoint/2010/main" val="60166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57200" y="1752600"/>
            <a:ext cx="5334000" cy="4343400"/>
          </a:xfrm>
        </p:spPr>
        <p:txBody>
          <a:bodyPr/>
          <a:lstStyle/>
          <a:p>
            <a:pPr marL="0" indent="0">
              <a:buNone/>
            </a:pPr>
            <a:r>
              <a:rPr lang="en-US" b="1" dirty="0"/>
              <a:t>In these types of events, </a:t>
            </a:r>
            <a:br>
              <a:rPr lang="en-US" b="1" dirty="0"/>
            </a:br>
            <a:r>
              <a:rPr lang="en-US" b="1" i="1" dirty="0"/>
              <a:t>how long </a:t>
            </a:r>
            <a:r>
              <a:rPr lang="en-US" b="1" dirty="0"/>
              <a:t>do you think </a:t>
            </a:r>
            <a:br>
              <a:rPr lang="en-US" b="1" dirty="0"/>
            </a:br>
            <a:r>
              <a:rPr lang="en-US" b="1" dirty="0"/>
              <a:t>it will take for essential services to be restored?</a:t>
            </a:r>
          </a:p>
          <a:p>
            <a:pPr marL="0" indent="0">
              <a:buNone/>
            </a:pPr>
            <a:endParaRPr lang="en-US" dirty="0"/>
          </a:p>
        </p:txBody>
      </p:sp>
      <p:sp>
        <p:nvSpPr>
          <p:cNvPr id="5" name="Text Placeholder 1"/>
          <p:cNvSpPr>
            <a:spLocks noGrp="1"/>
          </p:cNvSpPr>
          <p:nvPr>
            <p:ph type="body" sz="quarter" idx="4294967295"/>
          </p:nvPr>
        </p:nvSpPr>
        <p:spPr>
          <a:xfrm>
            <a:off x="457200" y="762000"/>
            <a:ext cx="5257800" cy="762000"/>
          </a:xfrm>
        </p:spPr>
        <p:txBody>
          <a:bodyPr anchor="ctr" anchorCtr="0">
            <a:normAutofit/>
          </a:bodyPr>
          <a:lstStyle/>
          <a:p>
            <a:pPr marL="0" indent="0">
              <a:buNone/>
            </a:pPr>
            <a:r>
              <a:rPr lang="en-US" sz="2600" b="1" dirty="0" smtClean="0">
                <a:solidFill>
                  <a:schemeClr val="bg1"/>
                </a:solidFill>
              </a:rPr>
              <a:t>POTENTIAL IMPACT</a:t>
            </a:r>
            <a:endParaRPr lang="en-US" sz="2600" b="1" dirty="0">
              <a:solidFill>
                <a:schemeClr val="bg1"/>
              </a:solidFill>
            </a:endParaRPr>
          </a:p>
        </p:txBody>
      </p:sp>
    </p:spTree>
    <p:extLst>
      <p:ext uri="{BB962C8B-B14F-4D97-AF65-F5344CB8AC3E}">
        <p14:creationId xmlns:p14="http://schemas.microsoft.com/office/powerpoint/2010/main" val="1216090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normAutofit fontScale="92500" lnSpcReduction="20000"/>
          </a:bodyPr>
          <a:lstStyle/>
          <a:p>
            <a:pPr marL="0" indent="0">
              <a:buNone/>
            </a:pPr>
            <a:r>
              <a:rPr lang="en-US" sz="2600" b="1" dirty="0">
                <a:solidFill>
                  <a:srgbClr val="595959"/>
                </a:solidFill>
              </a:rPr>
              <a:t>Power will be out</a:t>
            </a:r>
          </a:p>
          <a:p>
            <a:pPr marL="0" indent="0">
              <a:buNone/>
            </a:pPr>
            <a:r>
              <a:rPr lang="en-US" sz="2200" i="1" dirty="0">
                <a:solidFill>
                  <a:srgbClr val="595959"/>
                </a:solidFill>
              </a:rPr>
              <a:t>No heat, cooking, refrigeration, no pump for well water access, </a:t>
            </a:r>
            <a:br>
              <a:rPr lang="en-US" sz="2200" i="1" dirty="0">
                <a:solidFill>
                  <a:srgbClr val="595959"/>
                </a:solidFill>
              </a:rPr>
            </a:br>
            <a:r>
              <a:rPr lang="en-US" sz="2200" i="1" dirty="0">
                <a:solidFill>
                  <a:srgbClr val="595959"/>
                </a:solidFill>
              </a:rPr>
              <a:t>no gas stations or cash machines</a:t>
            </a:r>
          </a:p>
          <a:p>
            <a:pPr marL="0" indent="0">
              <a:buNone/>
            </a:pPr>
            <a:r>
              <a:rPr lang="en-US" sz="2600" b="1" dirty="0">
                <a:solidFill>
                  <a:srgbClr val="595959"/>
                </a:solidFill>
              </a:rPr>
              <a:t/>
            </a:r>
            <a:br>
              <a:rPr lang="en-US" sz="2600" b="1" dirty="0">
                <a:solidFill>
                  <a:srgbClr val="595959"/>
                </a:solidFill>
              </a:rPr>
            </a:br>
            <a:r>
              <a:rPr lang="en-US" sz="2600" b="1" dirty="0">
                <a:solidFill>
                  <a:srgbClr val="595959"/>
                </a:solidFill>
              </a:rPr>
              <a:t>Roads will not be passable</a:t>
            </a:r>
          </a:p>
          <a:p>
            <a:pPr marL="0" indent="0">
              <a:buNone/>
            </a:pPr>
            <a:r>
              <a:rPr lang="en-US" sz="2200" i="1" dirty="0">
                <a:solidFill>
                  <a:srgbClr val="595959"/>
                </a:solidFill>
              </a:rPr>
              <a:t>You will be stuck where you are, emergency response will be delayed</a:t>
            </a:r>
          </a:p>
          <a:p>
            <a:pPr marL="0" indent="0">
              <a:buNone/>
            </a:pPr>
            <a:r>
              <a:rPr lang="en-US" sz="2600" b="1" dirty="0">
                <a:solidFill>
                  <a:srgbClr val="595959"/>
                </a:solidFill>
              </a:rPr>
              <a:t/>
            </a:r>
            <a:br>
              <a:rPr lang="en-US" sz="2600" b="1" dirty="0">
                <a:solidFill>
                  <a:srgbClr val="595959"/>
                </a:solidFill>
              </a:rPr>
            </a:br>
            <a:r>
              <a:rPr lang="en-US" sz="2600" b="1" dirty="0">
                <a:solidFill>
                  <a:srgbClr val="595959"/>
                </a:solidFill>
              </a:rPr>
              <a:t>Communication lines will be down</a:t>
            </a:r>
          </a:p>
          <a:p>
            <a:pPr marL="0" indent="0">
              <a:buNone/>
            </a:pPr>
            <a:r>
              <a:rPr lang="en-US" sz="2000" i="1" dirty="0">
                <a:solidFill>
                  <a:srgbClr val="595959"/>
                </a:solidFill>
              </a:rPr>
              <a:t>May have a difficult time getting through to 911, no way to reach family members</a:t>
            </a:r>
          </a:p>
          <a:p>
            <a:pPr marL="0" indent="0">
              <a:buNone/>
            </a:pPr>
            <a:r>
              <a:rPr lang="en-US" sz="2600" b="1" dirty="0">
                <a:solidFill>
                  <a:srgbClr val="595959"/>
                </a:solidFill>
              </a:rPr>
              <a:t/>
            </a:r>
            <a:br>
              <a:rPr lang="en-US" sz="2600" b="1" dirty="0">
                <a:solidFill>
                  <a:srgbClr val="595959"/>
                </a:solidFill>
              </a:rPr>
            </a:br>
            <a:r>
              <a:rPr lang="en-US" sz="2600" b="1" dirty="0">
                <a:solidFill>
                  <a:srgbClr val="595959"/>
                </a:solidFill>
              </a:rPr>
              <a:t>Stores will be closed or empty</a:t>
            </a:r>
          </a:p>
          <a:p>
            <a:pPr marL="0" indent="0">
              <a:buNone/>
            </a:pPr>
            <a:r>
              <a:rPr lang="en-US" sz="2000" i="1" dirty="0">
                <a:solidFill>
                  <a:srgbClr val="595959"/>
                </a:solidFill>
              </a:rPr>
              <a:t>No access to food/supplies or fuel</a:t>
            </a:r>
          </a:p>
          <a:p>
            <a:pPr marL="0" indent="0">
              <a:buNone/>
            </a:pPr>
            <a:r>
              <a:rPr lang="en-US" sz="2000" b="1" i="1" dirty="0">
                <a:solidFill>
                  <a:srgbClr val="595959"/>
                </a:solidFill>
              </a:rPr>
              <a:t>If you don’t have it now, you won’t be able to get it no matter how hard you </a:t>
            </a:r>
            <a:r>
              <a:rPr lang="en-US" sz="2000" b="1" i="1" dirty="0" smtClean="0">
                <a:solidFill>
                  <a:srgbClr val="595959"/>
                </a:solidFill>
              </a:rPr>
              <a:t>try</a:t>
            </a:r>
            <a:endParaRPr lang="en-US" sz="2000" b="1" i="1" dirty="0">
              <a:solidFill>
                <a:srgbClr val="595959"/>
              </a:solidFill>
            </a:endParaRPr>
          </a:p>
        </p:txBody>
      </p:sp>
      <p:sp>
        <p:nvSpPr>
          <p:cNvPr id="4" name="Text Placeholder 1"/>
          <p:cNvSpPr>
            <a:spLocks noGrp="1"/>
          </p:cNvSpPr>
          <p:nvPr>
            <p:ph type="body" sz="quarter" idx="4294967295"/>
          </p:nvPr>
        </p:nvSpPr>
        <p:spPr>
          <a:xfrm>
            <a:off x="457200" y="762000"/>
            <a:ext cx="5257800" cy="762000"/>
          </a:xfrm>
        </p:spPr>
        <p:txBody>
          <a:bodyPr anchor="ctr" anchorCtr="0">
            <a:normAutofit/>
          </a:bodyPr>
          <a:lstStyle/>
          <a:p>
            <a:pPr marL="0" indent="0">
              <a:buNone/>
            </a:pPr>
            <a:r>
              <a:rPr lang="en-US" sz="2600" b="1" dirty="0" smtClean="0">
                <a:solidFill>
                  <a:schemeClr val="bg1"/>
                </a:solidFill>
              </a:rPr>
              <a:t>WHAT TO EXPECT?</a:t>
            </a:r>
            <a:endParaRPr lang="en-US" sz="2600" b="1" dirty="0">
              <a:solidFill>
                <a:schemeClr val="bg1"/>
              </a:solidFill>
            </a:endParaRPr>
          </a:p>
        </p:txBody>
      </p:sp>
    </p:spTree>
    <p:extLst>
      <p:ext uri="{BB962C8B-B14F-4D97-AF65-F5344CB8AC3E}">
        <p14:creationId xmlns:p14="http://schemas.microsoft.com/office/powerpoint/2010/main" val="2879511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57200" y="1752600"/>
            <a:ext cx="8534400" cy="4648200"/>
          </a:xfrm>
        </p:spPr>
        <p:txBody>
          <a:bodyPr>
            <a:normAutofit fontScale="70000" lnSpcReduction="20000"/>
          </a:bodyPr>
          <a:lstStyle/>
          <a:p>
            <a:pPr marL="0" indent="0">
              <a:lnSpc>
                <a:spcPct val="80000"/>
              </a:lnSpc>
              <a:buNone/>
            </a:pPr>
            <a:r>
              <a:rPr lang="en-US" b="1" dirty="0">
                <a:solidFill>
                  <a:srgbClr val="595959"/>
                </a:solidFill>
              </a:rPr>
              <a:t>Work together; pool resources</a:t>
            </a:r>
          </a:p>
          <a:p>
            <a:pPr marL="0" indent="0">
              <a:lnSpc>
                <a:spcPct val="80000"/>
              </a:lnSpc>
              <a:buNone/>
            </a:pPr>
            <a:endParaRPr lang="en-US" b="1" dirty="0">
              <a:solidFill>
                <a:srgbClr val="595959"/>
              </a:solidFill>
            </a:endParaRPr>
          </a:p>
          <a:p>
            <a:pPr marL="0" indent="0">
              <a:lnSpc>
                <a:spcPct val="80000"/>
              </a:lnSpc>
              <a:buNone/>
            </a:pPr>
            <a:r>
              <a:rPr lang="en-US" b="1" dirty="0">
                <a:solidFill>
                  <a:srgbClr val="595959"/>
                </a:solidFill>
              </a:rPr>
              <a:t>Don't overburden 911</a:t>
            </a:r>
          </a:p>
          <a:p>
            <a:pPr marL="0" indent="0">
              <a:lnSpc>
                <a:spcPct val="80000"/>
              </a:lnSpc>
              <a:buNone/>
            </a:pPr>
            <a:r>
              <a:rPr lang="en-US" i="1" dirty="0">
                <a:solidFill>
                  <a:srgbClr val="595959"/>
                </a:solidFill>
              </a:rPr>
              <a:t>Only call if you have a life-threatening emergency</a:t>
            </a:r>
            <a:endParaRPr lang="en-US" b="1" dirty="0">
              <a:solidFill>
                <a:srgbClr val="595959"/>
              </a:solidFill>
            </a:endParaRPr>
          </a:p>
          <a:p>
            <a:pPr marL="0" indent="0">
              <a:lnSpc>
                <a:spcPct val="80000"/>
              </a:lnSpc>
              <a:buNone/>
            </a:pPr>
            <a:endParaRPr lang="en-US" b="1" dirty="0">
              <a:solidFill>
                <a:srgbClr val="595959"/>
              </a:solidFill>
            </a:endParaRPr>
          </a:p>
          <a:p>
            <a:pPr marL="0" indent="0">
              <a:lnSpc>
                <a:spcPct val="80000"/>
              </a:lnSpc>
              <a:buNone/>
            </a:pPr>
            <a:r>
              <a:rPr lang="en-US" b="1" dirty="0">
                <a:solidFill>
                  <a:srgbClr val="595959"/>
                </a:solidFill>
              </a:rPr>
              <a:t>Listen for emergency alerts via radio</a:t>
            </a:r>
          </a:p>
          <a:p>
            <a:pPr marL="0" indent="0">
              <a:lnSpc>
                <a:spcPct val="80000"/>
              </a:lnSpc>
              <a:buNone/>
            </a:pPr>
            <a:endParaRPr lang="en-US" b="1" dirty="0">
              <a:solidFill>
                <a:srgbClr val="595959"/>
              </a:solidFill>
            </a:endParaRPr>
          </a:p>
          <a:p>
            <a:pPr marL="0" indent="0">
              <a:lnSpc>
                <a:spcPct val="80000"/>
              </a:lnSpc>
              <a:buNone/>
            </a:pPr>
            <a:r>
              <a:rPr lang="en-US" b="1" dirty="0">
                <a:solidFill>
                  <a:srgbClr val="595959"/>
                </a:solidFill>
              </a:rPr>
              <a:t>Identify alternate ways to communicate</a:t>
            </a:r>
          </a:p>
          <a:p>
            <a:pPr marL="0" indent="0">
              <a:lnSpc>
                <a:spcPct val="80000"/>
              </a:lnSpc>
              <a:buNone/>
            </a:pPr>
            <a:r>
              <a:rPr lang="en-US" i="1" dirty="0">
                <a:solidFill>
                  <a:srgbClr val="595959"/>
                </a:solidFill>
              </a:rPr>
              <a:t>Amateur radio, text messages, etc.</a:t>
            </a:r>
          </a:p>
          <a:p>
            <a:pPr marL="0" indent="0">
              <a:lnSpc>
                <a:spcPct val="80000"/>
              </a:lnSpc>
              <a:buNone/>
            </a:pPr>
            <a:endParaRPr lang="en-US" dirty="0">
              <a:solidFill>
                <a:srgbClr val="595959"/>
              </a:solidFill>
            </a:endParaRPr>
          </a:p>
          <a:p>
            <a:pPr marL="0" indent="0">
              <a:lnSpc>
                <a:spcPct val="80000"/>
              </a:lnSpc>
              <a:buNone/>
            </a:pPr>
            <a:r>
              <a:rPr lang="en-US" b="1" dirty="0">
                <a:solidFill>
                  <a:srgbClr val="595959"/>
                </a:solidFill>
              </a:rPr>
              <a:t>Find missing loved ones</a:t>
            </a:r>
          </a:p>
          <a:p>
            <a:pPr marL="0" indent="0">
              <a:lnSpc>
                <a:spcPct val="80000"/>
              </a:lnSpc>
              <a:buNone/>
            </a:pPr>
            <a:r>
              <a:rPr lang="en-US" i="1" dirty="0">
                <a:solidFill>
                  <a:srgbClr val="595959"/>
                </a:solidFill>
              </a:rPr>
              <a:t>i.e. Google people finder, social media, Red Cross</a:t>
            </a:r>
          </a:p>
          <a:p>
            <a:pPr marL="0" indent="0">
              <a:lnSpc>
                <a:spcPct val="80000"/>
              </a:lnSpc>
              <a:buNone/>
            </a:pPr>
            <a:endParaRPr lang="en-US" dirty="0">
              <a:solidFill>
                <a:srgbClr val="595959"/>
              </a:solidFill>
            </a:endParaRPr>
          </a:p>
          <a:p>
            <a:pPr marL="0" indent="0">
              <a:lnSpc>
                <a:spcPct val="80000"/>
              </a:lnSpc>
              <a:buNone/>
            </a:pPr>
            <a:r>
              <a:rPr lang="en-US" b="1" dirty="0">
                <a:solidFill>
                  <a:srgbClr val="595959"/>
                </a:solidFill>
              </a:rPr>
              <a:t>If necessary, shut off utilities such as natural gas, water and electricity</a:t>
            </a:r>
          </a:p>
          <a:p>
            <a:pPr marL="0" indent="0">
              <a:lnSpc>
                <a:spcPct val="80000"/>
              </a:lnSpc>
              <a:buNone/>
            </a:pPr>
            <a:r>
              <a:rPr lang="en-US" i="1" dirty="0">
                <a:solidFill>
                  <a:srgbClr val="595959"/>
                </a:solidFill>
              </a:rPr>
              <a:t>Link to website for when to shut off utilities</a:t>
            </a:r>
            <a:endParaRPr lang="en-US" b="1" strike="sngStrike" dirty="0">
              <a:solidFill>
                <a:srgbClr val="595959"/>
              </a:solidFill>
            </a:endParaRPr>
          </a:p>
          <a:p>
            <a:endParaRPr lang="en-US" dirty="0"/>
          </a:p>
        </p:txBody>
      </p:sp>
      <p:sp>
        <p:nvSpPr>
          <p:cNvPr id="4" name="Text Placeholder 1"/>
          <p:cNvSpPr>
            <a:spLocks noGrp="1"/>
          </p:cNvSpPr>
          <p:nvPr>
            <p:ph type="body" sz="quarter" idx="4294967295"/>
          </p:nvPr>
        </p:nvSpPr>
        <p:spPr>
          <a:xfrm>
            <a:off x="457200" y="762000"/>
            <a:ext cx="5257800" cy="762000"/>
          </a:xfrm>
        </p:spPr>
        <p:txBody>
          <a:bodyPr anchor="ctr" anchorCtr="0">
            <a:normAutofit/>
          </a:bodyPr>
          <a:lstStyle/>
          <a:p>
            <a:pPr marL="0" indent="0">
              <a:buNone/>
            </a:pPr>
            <a:r>
              <a:rPr lang="en-US" sz="2600" b="1" dirty="0" smtClean="0">
                <a:solidFill>
                  <a:schemeClr val="bg1"/>
                </a:solidFill>
              </a:rPr>
              <a:t>WHAT TO DO?</a:t>
            </a:r>
            <a:endParaRPr lang="en-US" sz="2600" b="1" dirty="0">
              <a:solidFill>
                <a:schemeClr val="bg1"/>
              </a:solidFill>
            </a:endParaRPr>
          </a:p>
        </p:txBody>
      </p:sp>
    </p:spTree>
    <p:extLst>
      <p:ext uri="{BB962C8B-B14F-4D97-AF65-F5344CB8AC3E}">
        <p14:creationId xmlns:p14="http://schemas.microsoft.com/office/powerpoint/2010/main" val="697366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57200" y="4191000"/>
            <a:ext cx="8229600" cy="1905000"/>
          </a:xfrm>
        </p:spPr>
        <p:txBody>
          <a:bodyPr/>
          <a:lstStyle/>
          <a:p>
            <a:pPr marL="0" indent="0" algn="ctr">
              <a:buNone/>
            </a:pPr>
            <a:r>
              <a:rPr lang="en-US" b="1" dirty="0">
                <a:solidFill>
                  <a:schemeClr val="tx1">
                    <a:lumMod val="65000"/>
                    <a:lumOff val="35000"/>
                  </a:schemeClr>
                </a:solidFill>
              </a:rPr>
              <a:t>WHAT DO YOU THINK YOU </a:t>
            </a:r>
            <a:br>
              <a:rPr lang="en-US" b="1" dirty="0">
                <a:solidFill>
                  <a:schemeClr val="tx1">
                    <a:lumMod val="65000"/>
                    <a:lumOff val="35000"/>
                  </a:schemeClr>
                </a:solidFill>
              </a:rPr>
            </a:br>
            <a:r>
              <a:rPr lang="en-US" b="1" dirty="0">
                <a:solidFill>
                  <a:schemeClr val="tx1">
                    <a:lumMod val="65000"/>
                    <a:lumOff val="35000"/>
                  </a:schemeClr>
                </a:solidFill>
              </a:rPr>
              <a:t>NEED TO DO TO</a:t>
            </a:r>
            <a:r>
              <a:rPr lang="en-US" b="1" i="1" dirty="0">
                <a:solidFill>
                  <a:schemeClr val="tx1">
                    <a:lumMod val="65000"/>
                    <a:lumOff val="35000"/>
                  </a:schemeClr>
                </a:solidFill>
              </a:rPr>
              <a:t> PREPARE</a:t>
            </a:r>
            <a:r>
              <a:rPr lang="en-US" b="1" dirty="0">
                <a:solidFill>
                  <a:schemeClr val="tx1">
                    <a:lumMod val="65000"/>
                    <a:lumOff val="35000"/>
                  </a:schemeClr>
                </a:solidFill>
              </a:rPr>
              <a:t>?</a:t>
            </a:r>
          </a:p>
          <a:p>
            <a:pPr marL="0" indent="0" algn="ctr">
              <a:buNone/>
            </a:pPr>
            <a:endParaRPr lang="en-US" dirty="0"/>
          </a:p>
        </p:txBody>
      </p:sp>
      <p:pic>
        <p:nvPicPr>
          <p:cNvPr id="4" name="Picture 3" descr="136283725.jpg"/>
          <p:cNvPicPr>
            <a:picLocks noChangeAspect="1"/>
          </p:cNvPicPr>
          <p:nvPr/>
        </p:nvPicPr>
        <p:blipFill rotWithShape="1">
          <a:blip r:embed="rId3" cstate="print">
            <a:extLst>
              <a:ext uri="{28A0092B-C50C-407E-A947-70E740481C1C}">
                <a14:useLocalDpi xmlns:a14="http://schemas.microsoft.com/office/drawing/2010/main" val="0"/>
              </a:ext>
            </a:extLst>
          </a:blip>
          <a:srcRect t="58066" b="6577"/>
          <a:stretch/>
        </p:blipFill>
        <p:spPr>
          <a:xfrm>
            <a:off x="0" y="1600199"/>
            <a:ext cx="9144000" cy="2155371"/>
          </a:xfrm>
          <a:prstGeom prst="rect">
            <a:avLst/>
          </a:prstGeom>
        </p:spPr>
      </p:pic>
      <p:sp>
        <p:nvSpPr>
          <p:cNvPr id="5" name="Text Placeholder 1"/>
          <p:cNvSpPr>
            <a:spLocks noGrp="1"/>
          </p:cNvSpPr>
          <p:nvPr>
            <p:ph type="body" sz="quarter" idx="4294967295"/>
          </p:nvPr>
        </p:nvSpPr>
        <p:spPr>
          <a:xfrm>
            <a:off x="457200" y="762000"/>
            <a:ext cx="5257800" cy="762000"/>
          </a:xfrm>
        </p:spPr>
        <p:txBody>
          <a:bodyPr anchor="ctr" anchorCtr="0">
            <a:normAutofit/>
          </a:bodyPr>
          <a:lstStyle/>
          <a:p>
            <a:pPr marL="0" indent="0">
              <a:buNone/>
            </a:pPr>
            <a:r>
              <a:rPr lang="en-US" sz="2600" b="1" dirty="0" smtClean="0">
                <a:solidFill>
                  <a:schemeClr val="bg1"/>
                </a:solidFill>
              </a:rPr>
              <a:t>THE TOP 3 THINGS</a:t>
            </a:r>
            <a:endParaRPr lang="en-US" sz="2600" b="1" dirty="0">
              <a:solidFill>
                <a:schemeClr val="bg1"/>
              </a:solidFill>
            </a:endParaRPr>
          </a:p>
        </p:txBody>
      </p:sp>
    </p:spTree>
    <p:extLst>
      <p:ext uri="{BB962C8B-B14F-4D97-AF65-F5344CB8AC3E}">
        <p14:creationId xmlns:p14="http://schemas.microsoft.com/office/powerpoint/2010/main" val="687396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4294967295"/>
          </p:nvPr>
        </p:nvSpPr>
        <p:spPr>
          <a:xfrm>
            <a:off x="457200" y="762000"/>
            <a:ext cx="5257800" cy="762000"/>
          </a:xfrm>
        </p:spPr>
        <p:txBody>
          <a:bodyPr anchor="ctr" anchorCtr="0">
            <a:normAutofit/>
          </a:bodyPr>
          <a:lstStyle/>
          <a:p>
            <a:pPr marL="0" indent="0">
              <a:buNone/>
            </a:pPr>
            <a:r>
              <a:rPr lang="en-US" sz="2600" b="1" dirty="0" smtClean="0">
                <a:solidFill>
                  <a:schemeClr val="bg1"/>
                </a:solidFill>
              </a:rPr>
              <a:t>THE TOP 3 THINGS</a:t>
            </a:r>
            <a:endParaRPr lang="en-US" sz="2600" b="1" dirty="0">
              <a:solidFill>
                <a:schemeClr val="bg1"/>
              </a:solidFill>
            </a:endParaRPr>
          </a:p>
        </p:txBody>
      </p:sp>
    </p:spTree>
    <p:extLst>
      <p:ext uri="{BB962C8B-B14F-4D97-AF65-F5344CB8AC3E}">
        <p14:creationId xmlns:p14="http://schemas.microsoft.com/office/powerpoint/2010/main" val="130168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i="1" dirty="0">
                <a:solidFill>
                  <a:srgbClr val="FF0000"/>
                </a:solidFill>
              </a:rPr>
              <a:t>Insert video</a:t>
            </a:r>
          </a:p>
          <a:p>
            <a:endParaRPr lang="en-US" dirty="0"/>
          </a:p>
        </p:txBody>
      </p:sp>
      <p:sp>
        <p:nvSpPr>
          <p:cNvPr id="3" name="Text Placeholder 2"/>
          <p:cNvSpPr>
            <a:spLocks noGrp="1"/>
          </p:cNvSpPr>
          <p:nvPr>
            <p:ph type="body" sz="quarter" idx="14"/>
          </p:nvPr>
        </p:nvSpPr>
        <p:spPr/>
        <p:txBody>
          <a:bodyPr/>
          <a:lstStyle/>
          <a:p>
            <a:r>
              <a:rPr lang="en-US" b="1" dirty="0" smtClean="0"/>
              <a:t>SURVIVOR STORIES</a:t>
            </a:r>
            <a:endParaRPr lang="en-US" b="1" dirty="0"/>
          </a:p>
        </p:txBody>
      </p:sp>
    </p:spTree>
    <p:extLst>
      <p:ext uri="{BB962C8B-B14F-4D97-AF65-F5344CB8AC3E}">
        <p14:creationId xmlns:p14="http://schemas.microsoft.com/office/powerpoint/2010/main" val="61107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762000" y="762000"/>
            <a:ext cx="7772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rPr>
              <a:t>AGENDA</a:t>
            </a:r>
            <a:endParaRPr lang="en-US" sz="2600" b="1" dirty="0">
              <a:solidFill>
                <a:schemeClr val="bg1"/>
              </a:solidFill>
            </a:endParaRPr>
          </a:p>
        </p:txBody>
      </p:sp>
      <p:sp>
        <p:nvSpPr>
          <p:cNvPr id="3" name="Subtitle 2"/>
          <p:cNvSpPr>
            <a:spLocks noGrp="1"/>
          </p:cNvSpPr>
          <p:nvPr>
            <p:ph type="body" idx="4294967295"/>
          </p:nvPr>
        </p:nvSpPr>
        <p:spPr>
          <a:xfrm>
            <a:off x="722313" y="2133600"/>
            <a:ext cx="7772400" cy="4190999"/>
          </a:xfrm>
        </p:spPr>
        <p:txBody>
          <a:bodyPr>
            <a:normAutofit/>
          </a:bodyPr>
          <a:lstStyle/>
          <a:p>
            <a:pPr marL="457200" indent="-457200" algn="l">
              <a:lnSpc>
                <a:spcPct val="90000"/>
              </a:lnSpc>
              <a:buFont typeface="Wingdings" charset="2"/>
              <a:buChar char="§"/>
            </a:pPr>
            <a:r>
              <a:rPr lang="en-US" sz="2400" dirty="0" smtClean="0">
                <a:solidFill>
                  <a:srgbClr val="FFFFFF"/>
                </a:solidFill>
              </a:rPr>
              <a:t>Why prepare?</a:t>
            </a:r>
          </a:p>
          <a:p>
            <a:pPr marL="457200" indent="-457200" algn="l">
              <a:lnSpc>
                <a:spcPct val="90000"/>
              </a:lnSpc>
              <a:buFont typeface="Wingdings" charset="2"/>
              <a:buChar char="§"/>
            </a:pPr>
            <a:r>
              <a:rPr lang="en-US" sz="2400" dirty="0" smtClean="0">
                <a:solidFill>
                  <a:srgbClr val="FFFFFF"/>
                </a:solidFill>
              </a:rPr>
              <a:t>Disaster vs. Catastrophe</a:t>
            </a:r>
          </a:p>
          <a:p>
            <a:pPr marL="457200" indent="-457200" algn="l">
              <a:lnSpc>
                <a:spcPct val="90000"/>
              </a:lnSpc>
              <a:buFont typeface="Wingdings" charset="2"/>
              <a:buChar char="§"/>
            </a:pPr>
            <a:r>
              <a:rPr lang="en-US" sz="2400" dirty="0" smtClean="0">
                <a:solidFill>
                  <a:srgbClr val="FFFFFF"/>
                </a:solidFill>
              </a:rPr>
              <a:t>Potential impact</a:t>
            </a:r>
          </a:p>
          <a:p>
            <a:pPr marL="457200" indent="-457200" algn="l">
              <a:lnSpc>
                <a:spcPct val="90000"/>
              </a:lnSpc>
              <a:buFont typeface="Wingdings" charset="2"/>
              <a:buChar char="§"/>
            </a:pPr>
            <a:r>
              <a:rPr lang="en-US" sz="2400" dirty="0" smtClean="0">
                <a:solidFill>
                  <a:srgbClr val="FFFFFF"/>
                </a:solidFill>
              </a:rPr>
              <a:t>What to expect</a:t>
            </a:r>
          </a:p>
          <a:p>
            <a:pPr marL="457200" indent="-457200" algn="l">
              <a:lnSpc>
                <a:spcPct val="90000"/>
              </a:lnSpc>
              <a:buFont typeface="Wingdings" charset="2"/>
              <a:buChar char="§"/>
            </a:pPr>
            <a:r>
              <a:rPr lang="en-US" sz="2400" dirty="0" smtClean="0">
                <a:solidFill>
                  <a:srgbClr val="FFFFFF"/>
                </a:solidFill>
              </a:rPr>
              <a:t>What to do</a:t>
            </a:r>
          </a:p>
          <a:p>
            <a:pPr marL="457200" indent="-457200" algn="l">
              <a:lnSpc>
                <a:spcPct val="90000"/>
              </a:lnSpc>
              <a:buFont typeface="Wingdings" charset="2"/>
              <a:buChar char="§"/>
            </a:pPr>
            <a:r>
              <a:rPr lang="en-US" sz="2400" dirty="0" smtClean="0">
                <a:solidFill>
                  <a:srgbClr val="FFFFFF"/>
                </a:solidFill>
              </a:rPr>
              <a:t>The top three things that save lives</a:t>
            </a:r>
          </a:p>
          <a:p>
            <a:pPr marL="457200" indent="-457200" algn="l">
              <a:lnSpc>
                <a:spcPct val="90000"/>
              </a:lnSpc>
              <a:buFont typeface="Wingdings" charset="2"/>
              <a:buChar char="§"/>
            </a:pPr>
            <a:r>
              <a:rPr lang="en-US" sz="2400" dirty="0" smtClean="0">
                <a:solidFill>
                  <a:srgbClr val="FFFFFF"/>
                </a:solidFill>
              </a:rPr>
              <a:t>Survivor stories</a:t>
            </a:r>
          </a:p>
          <a:p>
            <a:pPr marL="457200" indent="-457200" algn="l">
              <a:lnSpc>
                <a:spcPct val="90000"/>
              </a:lnSpc>
              <a:buFont typeface="Wingdings" charset="2"/>
              <a:buChar char="§"/>
            </a:pPr>
            <a:r>
              <a:rPr lang="en-US" sz="2400" dirty="0" smtClean="0">
                <a:solidFill>
                  <a:srgbClr val="FFFFFF"/>
                </a:solidFill>
              </a:rPr>
              <a:t>Checklists to help prepare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b="1" dirty="0">
                <a:solidFill>
                  <a:schemeClr val="tx1">
                    <a:lumMod val="65000"/>
                    <a:lumOff val="35000"/>
                  </a:schemeClr>
                </a:solidFill>
              </a:rPr>
              <a:t>Plan for people, pets and property</a:t>
            </a:r>
          </a:p>
          <a:p>
            <a:endParaRPr lang="en-US" b="1" dirty="0">
              <a:solidFill>
                <a:schemeClr val="tx1">
                  <a:lumMod val="65000"/>
                  <a:lumOff val="35000"/>
                </a:schemeClr>
              </a:solidFill>
            </a:endParaRPr>
          </a:p>
          <a:p>
            <a:r>
              <a:rPr lang="en-US" b="1" dirty="0">
                <a:solidFill>
                  <a:schemeClr val="tx1">
                    <a:lumMod val="65000"/>
                    <a:lumOff val="35000"/>
                  </a:schemeClr>
                </a:solidFill>
              </a:rPr>
              <a:t>Make a family emergency communication plan; identify out-of-state contact</a:t>
            </a:r>
          </a:p>
          <a:p>
            <a:endParaRPr lang="en-US" b="1" dirty="0">
              <a:solidFill>
                <a:schemeClr val="tx1">
                  <a:lumMod val="65000"/>
                  <a:lumOff val="35000"/>
                </a:schemeClr>
              </a:solidFill>
            </a:endParaRPr>
          </a:p>
          <a:p>
            <a:r>
              <a:rPr lang="en-US" b="1" dirty="0">
                <a:solidFill>
                  <a:schemeClr val="tx1">
                    <a:lumMod val="65000"/>
                    <a:lumOff val="35000"/>
                  </a:schemeClr>
                </a:solidFill>
              </a:rPr>
              <a:t>Review and practice your emergency plan</a:t>
            </a:r>
          </a:p>
          <a:p>
            <a:pPr marL="0" indent="0">
              <a:buNone/>
            </a:pPr>
            <a:endParaRPr lang="en-US" dirty="0"/>
          </a:p>
        </p:txBody>
      </p:sp>
      <p:sp>
        <p:nvSpPr>
          <p:cNvPr id="5" name="Text Placeholder 1"/>
          <p:cNvSpPr>
            <a:spLocks noGrp="1"/>
          </p:cNvSpPr>
          <p:nvPr>
            <p:ph type="body" sz="quarter" idx="4294967295"/>
          </p:nvPr>
        </p:nvSpPr>
        <p:spPr>
          <a:xfrm>
            <a:off x="457200" y="762000"/>
            <a:ext cx="5257800" cy="762000"/>
          </a:xfrm>
        </p:spPr>
        <p:txBody>
          <a:bodyPr anchor="ctr" anchorCtr="0">
            <a:normAutofit/>
          </a:bodyPr>
          <a:lstStyle/>
          <a:p>
            <a:pPr marL="0" indent="0">
              <a:buNone/>
            </a:pPr>
            <a:r>
              <a:rPr lang="en-US" sz="2600" b="1" dirty="0" smtClean="0">
                <a:solidFill>
                  <a:schemeClr val="bg1"/>
                </a:solidFill>
              </a:rPr>
              <a:t>THE TOP 3 THINGS</a:t>
            </a:r>
            <a:endParaRPr lang="en-US" sz="2600" b="1" dirty="0">
              <a:solidFill>
                <a:schemeClr val="bg1"/>
              </a:solidFill>
            </a:endParaRPr>
          </a:p>
        </p:txBody>
      </p:sp>
    </p:spTree>
    <p:extLst>
      <p:ext uri="{BB962C8B-B14F-4D97-AF65-F5344CB8AC3E}">
        <p14:creationId xmlns:p14="http://schemas.microsoft.com/office/powerpoint/2010/main" val="265788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b="1" dirty="0" smtClean="0"/>
              <a:t>SURVIVOR STORIES</a:t>
            </a:r>
            <a:endParaRPr lang="en-US" b="1" dirty="0"/>
          </a:p>
        </p:txBody>
      </p:sp>
      <p:sp>
        <p:nvSpPr>
          <p:cNvPr id="2" name="Text Placeholder 1"/>
          <p:cNvSpPr>
            <a:spLocks noGrp="1"/>
          </p:cNvSpPr>
          <p:nvPr>
            <p:ph type="body" sz="quarter" idx="13"/>
          </p:nvPr>
        </p:nvSpPr>
        <p:spPr/>
        <p:txBody>
          <a:bodyPr/>
          <a:lstStyle/>
          <a:p>
            <a:pPr marL="0" indent="0">
              <a:buNone/>
            </a:pPr>
            <a:r>
              <a:rPr lang="en-US" i="1" dirty="0">
                <a:solidFill>
                  <a:srgbClr val="FF0000"/>
                </a:solidFill>
              </a:rPr>
              <a:t>Insert video</a:t>
            </a:r>
          </a:p>
          <a:p>
            <a:endParaRPr lang="en-US" dirty="0"/>
          </a:p>
        </p:txBody>
      </p:sp>
    </p:spTree>
    <p:extLst>
      <p:ext uri="{BB962C8B-B14F-4D97-AF65-F5344CB8AC3E}">
        <p14:creationId xmlns:p14="http://schemas.microsoft.com/office/powerpoint/2010/main" val="1568921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77500" lnSpcReduction="20000"/>
          </a:bodyPr>
          <a:lstStyle/>
          <a:p>
            <a:pPr marL="514350" indent="-457200"/>
            <a:r>
              <a:rPr lang="en-US" b="1" dirty="0">
                <a:solidFill>
                  <a:srgbClr val="595959"/>
                </a:solidFill>
              </a:rPr>
              <a:t>For 7 to 10 days: what would you need?</a:t>
            </a:r>
            <a:br>
              <a:rPr lang="en-US" b="1" dirty="0">
                <a:solidFill>
                  <a:srgbClr val="595959"/>
                </a:solidFill>
              </a:rPr>
            </a:br>
            <a:endParaRPr lang="en-US" b="1" dirty="0">
              <a:solidFill>
                <a:srgbClr val="595959"/>
              </a:solidFill>
            </a:endParaRPr>
          </a:p>
          <a:p>
            <a:pPr marL="514350" indent="-457200"/>
            <a:r>
              <a:rPr lang="en-US" b="1" dirty="0">
                <a:solidFill>
                  <a:srgbClr val="595959"/>
                </a:solidFill>
              </a:rPr>
              <a:t>What important documents would you need? </a:t>
            </a:r>
          </a:p>
          <a:p>
            <a:pPr marL="514350" indent="-457200"/>
            <a:endParaRPr lang="en-US" b="1" dirty="0">
              <a:solidFill>
                <a:srgbClr val="595959"/>
              </a:solidFill>
            </a:endParaRPr>
          </a:p>
          <a:p>
            <a:pPr marL="514350" indent="-457200"/>
            <a:r>
              <a:rPr lang="en-US" b="1" dirty="0">
                <a:solidFill>
                  <a:srgbClr val="595959"/>
                </a:solidFill>
              </a:rPr>
              <a:t>What tools &amp; equipment would you need? </a:t>
            </a:r>
            <a:br>
              <a:rPr lang="en-US" b="1" dirty="0">
                <a:solidFill>
                  <a:srgbClr val="595959"/>
                </a:solidFill>
              </a:rPr>
            </a:br>
            <a:endParaRPr lang="en-US" b="1" dirty="0">
              <a:solidFill>
                <a:srgbClr val="595959"/>
              </a:solidFill>
            </a:endParaRPr>
          </a:p>
          <a:p>
            <a:pPr marL="514350" indent="-457200"/>
            <a:r>
              <a:rPr lang="en-US" b="1" dirty="0">
                <a:solidFill>
                  <a:srgbClr val="595959"/>
                </a:solidFill>
              </a:rPr>
              <a:t>How would your kit differ for your home, office or car?</a:t>
            </a:r>
          </a:p>
        </p:txBody>
      </p:sp>
      <p:sp>
        <p:nvSpPr>
          <p:cNvPr id="5" name="Text Placeholder 1"/>
          <p:cNvSpPr>
            <a:spLocks noGrp="1"/>
          </p:cNvSpPr>
          <p:nvPr>
            <p:ph type="body" sz="quarter" idx="4294967295"/>
          </p:nvPr>
        </p:nvSpPr>
        <p:spPr>
          <a:xfrm>
            <a:off x="457200" y="762000"/>
            <a:ext cx="5257800" cy="762000"/>
          </a:xfrm>
        </p:spPr>
        <p:txBody>
          <a:bodyPr anchor="ctr" anchorCtr="0">
            <a:normAutofit/>
          </a:bodyPr>
          <a:lstStyle/>
          <a:p>
            <a:pPr marL="0" indent="0">
              <a:buNone/>
            </a:pPr>
            <a:r>
              <a:rPr lang="en-US" sz="2600" b="1" dirty="0" smtClean="0">
                <a:solidFill>
                  <a:schemeClr val="bg1"/>
                </a:solidFill>
              </a:rPr>
              <a:t>THE TOP 3 THINGS</a:t>
            </a:r>
            <a:endParaRPr lang="en-US" sz="2600" b="1" dirty="0">
              <a:solidFill>
                <a:schemeClr val="bg1"/>
              </a:solidFill>
            </a:endParaRPr>
          </a:p>
        </p:txBody>
      </p:sp>
    </p:spTree>
    <p:extLst>
      <p:ext uri="{BB962C8B-B14F-4D97-AF65-F5344CB8AC3E}">
        <p14:creationId xmlns:p14="http://schemas.microsoft.com/office/powerpoint/2010/main" val="3790717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b="1" dirty="0" smtClean="0"/>
              <a:t>SURVIVOR STORIES</a:t>
            </a:r>
            <a:endParaRPr lang="en-US" b="1" dirty="0"/>
          </a:p>
        </p:txBody>
      </p:sp>
      <p:sp>
        <p:nvSpPr>
          <p:cNvPr id="2" name="Text Placeholder 1"/>
          <p:cNvSpPr>
            <a:spLocks noGrp="1"/>
          </p:cNvSpPr>
          <p:nvPr>
            <p:ph type="body" sz="quarter" idx="13"/>
          </p:nvPr>
        </p:nvSpPr>
        <p:spPr/>
        <p:txBody>
          <a:bodyPr/>
          <a:lstStyle/>
          <a:p>
            <a:pPr marL="0" indent="0">
              <a:buNone/>
            </a:pPr>
            <a:r>
              <a:rPr lang="en-US" i="1" dirty="0">
                <a:solidFill>
                  <a:srgbClr val="FF0000"/>
                </a:solidFill>
              </a:rPr>
              <a:t>Insert video</a:t>
            </a:r>
          </a:p>
          <a:p>
            <a:endParaRPr lang="en-US" dirty="0"/>
          </a:p>
        </p:txBody>
      </p:sp>
    </p:spTree>
    <p:extLst>
      <p:ext uri="{BB962C8B-B14F-4D97-AF65-F5344CB8AC3E}">
        <p14:creationId xmlns:p14="http://schemas.microsoft.com/office/powerpoint/2010/main" val="2636963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70000" lnSpcReduction="20000"/>
          </a:bodyPr>
          <a:lstStyle/>
          <a:p>
            <a:pPr marL="57150" indent="0">
              <a:buNone/>
            </a:pPr>
            <a:r>
              <a:rPr lang="en-US" b="1" dirty="0">
                <a:solidFill>
                  <a:srgbClr val="595959"/>
                </a:solidFill>
              </a:rPr>
              <a:t>Plan together: </a:t>
            </a:r>
            <a:r>
              <a:rPr lang="en-US" dirty="0">
                <a:solidFill>
                  <a:srgbClr val="595959"/>
                </a:solidFill>
              </a:rPr>
              <a:t>create networks of neighbors and co-workers; pool resources</a:t>
            </a:r>
            <a:r>
              <a:rPr lang="en-US" b="1" dirty="0">
                <a:solidFill>
                  <a:srgbClr val="595959"/>
                </a:solidFill>
              </a:rPr>
              <a:t/>
            </a:r>
            <a:br>
              <a:rPr lang="en-US" b="1" dirty="0">
                <a:solidFill>
                  <a:srgbClr val="595959"/>
                </a:solidFill>
              </a:rPr>
            </a:br>
            <a:endParaRPr lang="en-US" b="1" dirty="0">
              <a:solidFill>
                <a:srgbClr val="595959"/>
              </a:solidFill>
            </a:endParaRPr>
          </a:p>
          <a:p>
            <a:pPr marL="57150" indent="0">
              <a:buNone/>
            </a:pPr>
            <a:r>
              <a:rPr lang="en-US" b="1" dirty="0">
                <a:solidFill>
                  <a:srgbClr val="595959"/>
                </a:solidFill>
              </a:rPr>
              <a:t>Get first aid and CPR training (Red Cross, CERT)</a:t>
            </a:r>
            <a:r>
              <a:rPr lang="en-US" dirty="0">
                <a:solidFill>
                  <a:srgbClr val="595959"/>
                </a:solidFill>
              </a:rPr>
              <a:t>. Learn how &amp; when to turn off your utilities</a:t>
            </a:r>
          </a:p>
          <a:p>
            <a:pPr marL="57150" indent="0">
              <a:buNone/>
            </a:pPr>
            <a:endParaRPr lang="en-US" b="1" dirty="0">
              <a:solidFill>
                <a:srgbClr val="595959"/>
              </a:solidFill>
            </a:endParaRPr>
          </a:p>
          <a:p>
            <a:pPr marL="57150" indent="0">
              <a:buNone/>
            </a:pPr>
            <a:r>
              <a:rPr lang="en-US" b="1" dirty="0">
                <a:solidFill>
                  <a:srgbClr val="595959"/>
                </a:solidFill>
              </a:rPr>
              <a:t>Learn how to reduce hazards </a:t>
            </a:r>
            <a:r>
              <a:rPr lang="en-US" dirty="0">
                <a:solidFill>
                  <a:srgbClr val="595959"/>
                </a:solidFill>
              </a:rPr>
              <a:t>(e.g., secure heavy furnishings, line shelves, strap water heater, identify homes with gas service, etc.)</a:t>
            </a:r>
          </a:p>
        </p:txBody>
      </p:sp>
      <p:sp>
        <p:nvSpPr>
          <p:cNvPr id="5" name="Text Placeholder 1"/>
          <p:cNvSpPr>
            <a:spLocks noGrp="1"/>
          </p:cNvSpPr>
          <p:nvPr>
            <p:ph type="body" sz="quarter" idx="4294967295"/>
          </p:nvPr>
        </p:nvSpPr>
        <p:spPr>
          <a:xfrm>
            <a:off x="457200" y="762000"/>
            <a:ext cx="5257800" cy="762000"/>
          </a:xfrm>
        </p:spPr>
        <p:txBody>
          <a:bodyPr anchor="ctr" anchorCtr="0">
            <a:normAutofit/>
          </a:bodyPr>
          <a:lstStyle/>
          <a:p>
            <a:pPr marL="0" indent="0">
              <a:buNone/>
            </a:pPr>
            <a:r>
              <a:rPr lang="en-US" sz="2600" b="1" dirty="0" smtClean="0">
                <a:solidFill>
                  <a:schemeClr val="bg1"/>
                </a:solidFill>
              </a:rPr>
              <a:t>THE TOP 3 THINGS</a:t>
            </a:r>
            <a:endParaRPr lang="en-US" sz="2600" b="1" dirty="0">
              <a:solidFill>
                <a:schemeClr val="bg1"/>
              </a:solidFill>
            </a:endParaRPr>
          </a:p>
        </p:txBody>
      </p:sp>
    </p:spTree>
    <p:extLst>
      <p:ext uri="{BB962C8B-B14F-4D97-AF65-F5344CB8AC3E}">
        <p14:creationId xmlns:p14="http://schemas.microsoft.com/office/powerpoint/2010/main" val="1010466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4191000"/>
            <a:ext cx="8229600" cy="2209800"/>
          </a:xfrm>
        </p:spPr>
        <p:txBody>
          <a:bodyPr>
            <a:normAutofit fontScale="92500" lnSpcReduction="10000"/>
          </a:bodyPr>
          <a:lstStyle/>
          <a:p>
            <a:pPr marL="0" indent="0" algn="ctr">
              <a:buNone/>
            </a:pPr>
            <a:r>
              <a:rPr lang="en-US" sz="2000" b="1" spc="70" dirty="0">
                <a:solidFill>
                  <a:schemeClr val="tx1">
                    <a:lumMod val="65000"/>
                    <a:lumOff val="35000"/>
                  </a:schemeClr>
                </a:solidFill>
              </a:rPr>
              <a:t>HOW INFORMED DO YOU THINK YOU ARE NOW </a:t>
            </a:r>
            <a:br>
              <a:rPr lang="en-US" sz="2000" b="1" spc="70" dirty="0">
                <a:solidFill>
                  <a:schemeClr val="tx1">
                    <a:lumMod val="65000"/>
                    <a:lumOff val="35000"/>
                  </a:schemeClr>
                </a:solidFill>
              </a:rPr>
            </a:br>
            <a:r>
              <a:rPr lang="en-US" sz="2000" b="1" spc="70" dirty="0">
                <a:solidFill>
                  <a:schemeClr val="tx1">
                    <a:lumMod val="65000"/>
                    <a:lumOff val="35000"/>
                  </a:schemeClr>
                </a:solidFill>
              </a:rPr>
              <a:t>COMPARED TO BEFORE YOU </a:t>
            </a:r>
            <a:r>
              <a:rPr lang="en-US" sz="2200" b="1" spc="70" dirty="0">
                <a:solidFill>
                  <a:schemeClr val="tx1">
                    <a:lumMod val="65000"/>
                    <a:lumOff val="35000"/>
                  </a:schemeClr>
                </a:solidFill>
              </a:rPr>
              <a:t>HEARD</a:t>
            </a:r>
            <a:r>
              <a:rPr lang="en-US" sz="2000" b="1" spc="70" dirty="0">
                <a:solidFill>
                  <a:schemeClr val="tx1">
                    <a:lumMod val="65000"/>
                    <a:lumOff val="35000"/>
                  </a:schemeClr>
                </a:solidFill>
              </a:rPr>
              <a:t> THIS INFORMATION</a:t>
            </a:r>
            <a:r>
              <a:rPr lang="en-US" sz="2000" b="1" spc="70" dirty="0" smtClean="0">
                <a:solidFill>
                  <a:schemeClr val="tx1">
                    <a:lumMod val="65000"/>
                    <a:lumOff val="35000"/>
                  </a:schemeClr>
                </a:solidFill>
              </a:rPr>
              <a:t>?</a:t>
            </a:r>
          </a:p>
          <a:p>
            <a:pPr marL="0" indent="0" algn="ctr">
              <a:buNone/>
            </a:pPr>
            <a:endParaRPr lang="en-US" sz="2800" b="1" spc="70" dirty="0">
              <a:solidFill>
                <a:schemeClr val="tx1">
                  <a:lumMod val="65000"/>
                  <a:lumOff val="35000"/>
                </a:schemeClr>
              </a:solidFill>
            </a:endParaRPr>
          </a:p>
          <a:p>
            <a:pPr marL="0" indent="0" algn="ctr">
              <a:buNone/>
            </a:pPr>
            <a:r>
              <a:rPr lang="en-US" b="1" dirty="0">
                <a:solidFill>
                  <a:srgbClr val="595959"/>
                </a:solidFill>
              </a:rPr>
              <a:t>What are three </a:t>
            </a:r>
            <a:r>
              <a:rPr lang="en-US" b="1" i="1" dirty="0">
                <a:solidFill>
                  <a:srgbClr val="595959"/>
                </a:solidFill>
              </a:rPr>
              <a:t>new things </a:t>
            </a:r>
            <a:r>
              <a:rPr lang="en-US" b="1" dirty="0">
                <a:solidFill>
                  <a:srgbClr val="595959"/>
                </a:solidFill>
              </a:rPr>
              <a:t>you learned… </a:t>
            </a:r>
          </a:p>
          <a:p>
            <a:pPr marL="0" indent="0" algn="ctr">
              <a:buNone/>
            </a:pPr>
            <a:r>
              <a:rPr lang="en-US" b="1" i="1" dirty="0">
                <a:solidFill>
                  <a:srgbClr val="595959"/>
                </a:solidFill>
              </a:rPr>
              <a:t>to make it through</a:t>
            </a:r>
            <a:r>
              <a:rPr lang="en-US" b="1" dirty="0" smtClean="0">
                <a:solidFill>
                  <a:srgbClr val="595959"/>
                </a:solidFill>
              </a:rPr>
              <a:t>?</a:t>
            </a:r>
            <a:endParaRPr lang="en-US" b="1" spc="70" dirty="0">
              <a:solidFill>
                <a:schemeClr val="tx1">
                  <a:lumMod val="65000"/>
                  <a:lumOff val="35000"/>
                </a:schemeClr>
              </a:solidFill>
            </a:endParaRPr>
          </a:p>
          <a:p>
            <a:pPr marL="0" indent="0" algn="ctr">
              <a:buNone/>
            </a:pPr>
            <a:endParaRPr lang="en-US" sz="2800" dirty="0"/>
          </a:p>
        </p:txBody>
      </p:sp>
      <p:pic>
        <p:nvPicPr>
          <p:cNvPr id="4" name="Picture 3" descr="MVI_7407.MOV.Still001.jpg"/>
          <p:cNvPicPr>
            <a:picLocks noChangeAspect="1"/>
          </p:cNvPicPr>
          <p:nvPr/>
        </p:nvPicPr>
        <p:blipFill rotWithShape="1">
          <a:blip r:embed="rId3" cstate="print">
            <a:extLst>
              <a:ext uri="{28A0092B-C50C-407E-A947-70E740481C1C}">
                <a14:useLocalDpi xmlns:a14="http://schemas.microsoft.com/office/drawing/2010/main" val="0"/>
              </a:ext>
            </a:extLst>
          </a:blip>
          <a:srcRect t="54039" b="3881"/>
          <a:stretch/>
        </p:blipFill>
        <p:spPr>
          <a:xfrm>
            <a:off x="0" y="1600200"/>
            <a:ext cx="9144000" cy="2164443"/>
          </a:xfrm>
          <a:prstGeom prst="rect">
            <a:avLst/>
          </a:prstGeom>
        </p:spPr>
      </p:pic>
    </p:spTree>
    <p:extLst>
      <p:ext uri="{BB962C8B-B14F-4D97-AF65-F5344CB8AC3E}">
        <p14:creationId xmlns:p14="http://schemas.microsoft.com/office/powerpoint/2010/main" val="1803268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2057400"/>
            <a:ext cx="8229600" cy="4038600"/>
          </a:xfrm>
        </p:spPr>
        <p:txBody>
          <a:bodyPr/>
          <a:lstStyle/>
          <a:p>
            <a:pPr marL="0" indent="0" algn="ctr">
              <a:buNone/>
            </a:pPr>
            <a:r>
              <a:rPr lang="en-US" sz="4000" b="1" dirty="0">
                <a:solidFill>
                  <a:schemeClr val="tx1">
                    <a:lumMod val="65000"/>
                    <a:lumOff val="35000"/>
                  </a:schemeClr>
                </a:solidFill>
                <a:cs typeface="Calibri"/>
              </a:rPr>
              <a:t>Preparing today will increase </a:t>
            </a:r>
            <a:br>
              <a:rPr lang="en-US" sz="4000" b="1" dirty="0">
                <a:solidFill>
                  <a:schemeClr val="tx1">
                    <a:lumMod val="65000"/>
                    <a:lumOff val="35000"/>
                  </a:schemeClr>
                </a:solidFill>
                <a:cs typeface="Calibri"/>
              </a:rPr>
            </a:br>
            <a:r>
              <a:rPr lang="en-US" sz="4000" b="1" dirty="0">
                <a:solidFill>
                  <a:schemeClr val="tx1">
                    <a:lumMod val="65000"/>
                    <a:lumOff val="35000"/>
                  </a:schemeClr>
                </a:solidFill>
                <a:cs typeface="Calibri"/>
              </a:rPr>
              <a:t>your chances of survival.</a:t>
            </a:r>
          </a:p>
          <a:p>
            <a:pPr marL="457200" lvl="1" indent="0" algn="ctr">
              <a:buNone/>
            </a:pPr>
            <a:r>
              <a:rPr lang="en-US" sz="2400" b="1" dirty="0">
                <a:solidFill>
                  <a:schemeClr val="tx1">
                    <a:lumMod val="65000"/>
                    <a:lumOff val="35000"/>
                  </a:schemeClr>
                </a:solidFill>
                <a:cs typeface="Calibri"/>
              </a:rPr>
              <a:t/>
            </a:r>
            <a:br>
              <a:rPr lang="en-US" sz="2400" b="1" dirty="0">
                <a:solidFill>
                  <a:schemeClr val="tx1">
                    <a:lumMod val="65000"/>
                    <a:lumOff val="35000"/>
                  </a:schemeClr>
                </a:solidFill>
                <a:cs typeface="Calibri"/>
              </a:rPr>
            </a:br>
            <a:r>
              <a:rPr lang="en-US" sz="2400" b="1" dirty="0">
                <a:solidFill>
                  <a:schemeClr val="tx1">
                    <a:lumMod val="65000"/>
                    <a:lumOff val="35000"/>
                  </a:schemeClr>
                </a:solidFill>
                <a:cs typeface="Calibri"/>
              </a:rPr>
              <a:t/>
            </a:r>
            <a:br>
              <a:rPr lang="en-US" sz="2400" b="1" dirty="0">
                <a:solidFill>
                  <a:schemeClr val="tx1">
                    <a:lumMod val="65000"/>
                    <a:lumOff val="35000"/>
                  </a:schemeClr>
                </a:solidFill>
                <a:cs typeface="Calibri"/>
              </a:rPr>
            </a:br>
            <a:r>
              <a:rPr lang="en-US" sz="2400" b="1" dirty="0">
                <a:solidFill>
                  <a:schemeClr val="tx1">
                    <a:lumMod val="65000"/>
                    <a:lumOff val="35000"/>
                  </a:schemeClr>
                </a:solidFill>
                <a:cs typeface="Calibri"/>
              </a:rPr>
              <a:t>What will </a:t>
            </a:r>
            <a:r>
              <a:rPr lang="en-US" sz="2400" b="1" i="1" dirty="0">
                <a:solidFill>
                  <a:schemeClr val="tx1">
                    <a:lumMod val="65000"/>
                    <a:lumOff val="35000"/>
                  </a:schemeClr>
                </a:solidFill>
                <a:cs typeface="Calibri"/>
              </a:rPr>
              <a:t>you</a:t>
            </a:r>
            <a:r>
              <a:rPr lang="en-US" sz="2400" b="1" dirty="0">
                <a:solidFill>
                  <a:schemeClr val="tx1">
                    <a:lumMod val="65000"/>
                    <a:lumOff val="35000"/>
                  </a:schemeClr>
                </a:solidFill>
                <a:cs typeface="Calibri"/>
              </a:rPr>
              <a:t> do tomorrow to get prepared?</a:t>
            </a:r>
          </a:p>
          <a:p>
            <a:endParaRPr lang="en-US" dirty="0"/>
          </a:p>
        </p:txBody>
      </p:sp>
    </p:spTree>
    <p:extLst>
      <p:ext uri="{BB962C8B-B14F-4D97-AF65-F5344CB8AC3E}">
        <p14:creationId xmlns:p14="http://schemas.microsoft.com/office/powerpoint/2010/main" val="22809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0" indent="0">
              <a:buNone/>
            </a:pPr>
            <a:r>
              <a:rPr lang="en-US" b="1" dirty="0">
                <a:cs typeface="Calibri"/>
              </a:rPr>
              <a:t>Checklists and websites </a:t>
            </a:r>
          </a:p>
          <a:p>
            <a:pPr marL="0" indent="0">
              <a:buNone/>
            </a:pPr>
            <a:r>
              <a:rPr lang="en-US" b="1" dirty="0">
                <a:cs typeface="Calibri"/>
              </a:rPr>
              <a:t>to help you prepare </a:t>
            </a:r>
          </a:p>
          <a:p>
            <a:endParaRPr lang="en-US" dirty="0"/>
          </a:p>
        </p:txBody>
      </p:sp>
      <p:sp>
        <p:nvSpPr>
          <p:cNvPr id="3" name="Text Placeholder 2"/>
          <p:cNvSpPr>
            <a:spLocks noGrp="1"/>
          </p:cNvSpPr>
          <p:nvPr>
            <p:ph type="body" sz="quarter" idx="13"/>
          </p:nvPr>
        </p:nvSpPr>
        <p:spPr/>
        <p:txBody>
          <a:bodyPr/>
          <a:lstStyle/>
          <a:p>
            <a:r>
              <a:rPr lang="en-US" dirty="0" smtClean="0"/>
              <a:t>RESOURCES</a:t>
            </a:r>
            <a:endParaRPr lang="en-US" dirty="0"/>
          </a:p>
        </p:txBody>
      </p:sp>
    </p:spTree>
    <p:extLst>
      <p:ext uri="{BB962C8B-B14F-4D97-AF65-F5344CB8AC3E}">
        <p14:creationId xmlns:p14="http://schemas.microsoft.com/office/powerpoint/2010/main" val="3112419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1752600"/>
            <a:ext cx="8229600" cy="4800600"/>
          </a:xfrm>
        </p:spPr>
        <p:txBody>
          <a:bodyPr>
            <a:normAutofit fontScale="47500" lnSpcReduction="20000"/>
          </a:bodyPr>
          <a:lstStyle/>
          <a:p>
            <a:pPr>
              <a:lnSpc>
                <a:spcPct val="140000"/>
              </a:lnSpc>
              <a:buFont typeface="Wingdings" charset="2"/>
              <a:buChar char="ü"/>
            </a:pPr>
            <a:r>
              <a:rPr lang="en-US" b="1" dirty="0">
                <a:solidFill>
                  <a:srgbClr val="595959"/>
                </a:solidFill>
              </a:rPr>
              <a:t>Water – one gallon per person per day for drinking and sanitation</a:t>
            </a:r>
          </a:p>
          <a:p>
            <a:pPr>
              <a:lnSpc>
                <a:spcPct val="140000"/>
              </a:lnSpc>
              <a:buFont typeface="Wingdings" charset="2"/>
              <a:buChar char="ü"/>
            </a:pPr>
            <a:r>
              <a:rPr lang="en-US" b="1" dirty="0">
                <a:solidFill>
                  <a:srgbClr val="595959"/>
                </a:solidFill>
              </a:rPr>
              <a:t>Food – at least 7 to 10 day supply of non-perishable food (per person)</a:t>
            </a:r>
          </a:p>
          <a:p>
            <a:pPr>
              <a:lnSpc>
                <a:spcPct val="140000"/>
              </a:lnSpc>
              <a:buFont typeface="Wingdings" charset="2"/>
              <a:buChar char="ü"/>
            </a:pPr>
            <a:r>
              <a:rPr lang="en-US" b="1" dirty="0">
                <a:solidFill>
                  <a:srgbClr val="595959"/>
                </a:solidFill>
              </a:rPr>
              <a:t>Cash – ATMs won’t work without electricity</a:t>
            </a:r>
          </a:p>
          <a:p>
            <a:pPr>
              <a:lnSpc>
                <a:spcPct val="140000"/>
              </a:lnSpc>
              <a:buFont typeface="Wingdings" charset="2"/>
              <a:buChar char="ü"/>
            </a:pPr>
            <a:r>
              <a:rPr lang="en-US" b="1" dirty="0">
                <a:solidFill>
                  <a:srgbClr val="595959"/>
                </a:solidFill>
              </a:rPr>
              <a:t>Battery-powered radio and extra batteries</a:t>
            </a:r>
          </a:p>
          <a:p>
            <a:pPr>
              <a:lnSpc>
                <a:spcPct val="140000"/>
              </a:lnSpc>
              <a:buFont typeface="Wingdings" charset="2"/>
              <a:buChar char="ü"/>
            </a:pPr>
            <a:r>
              <a:rPr lang="en-US" b="1" dirty="0">
                <a:solidFill>
                  <a:srgbClr val="595959"/>
                </a:solidFill>
              </a:rPr>
              <a:t>Flashlight and extra batteries</a:t>
            </a:r>
          </a:p>
          <a:p>
            <a:pPr>
              <a:lnSpc>
                <a:spcPct val="140000"/>
              </a:lnSpc>
              <a:buFont typeface="Wingdings" charset="2"/>
              <a:buChar char="ü"/>
            </a:pPr>
            <a:r>
              <a:rPr lang="en-US" b="1" dirty="0">
                <a:solidFill>
                  <a:srgbClr val="595959"/>
                </a:solidFill>
              </a:rPr>
              <a:t>First aid kit</a:t>
            </a:r>
          </a:p>
          <a:p>
            <a:pPr>
              <a:lnSpc>
                <a:spcPct val="140000"/>
              </a:lnSpc>
              <a:buFont typeface="Wingdings" charset="2"/>
              <a:buChar char="ü"/>
            </a:pPr>
            <a:r>
              <a:rPr lang="en-US" b="1" dirty="0">
                <a:solidFill>
                  <a:srgbClr val="595959"/>
                </a:solidFill>
              </a:rPr>
              <a:t>Whistle to signal for help</a:t>
            </a:r>
          </a:p>
          <a:p>
            <a:pPr>
              <a:lnSpc>
                <a:spcPct val="140000"/>
              </a:lnSpc>
              <a:buFont typeface="Wingdings" charset="2"/>
              <a:buChar char="ü"/>
            </a:pPr>
            <a:r>
              <a:rPr lang="en-US" b="1" dirty="0">
                <a:solidFill>
                  <a:srgbClr val="595959"/>
                </a:solidFill>
              </a:rPr>
              <a:t>Filter mask or cotton t-shirt to help filter the air</a:t>
            </a:r>
          </a:p>
          <a:p>
            <a:pPr>
              <a:lnSpc>
                <a:spcPct val="140000"/>
              </a:lnSpc>
              <a:buFont typeface="Wingdings" charset="2"/>
              <a:buChar char="ü"/>
            </a:pPr>
            <a:r>
              <a:rPr lang="en-US" b="1" dirty="0">
                <a:solidFill>
                  <a:srgbClr val="595959"/>
                </a:solidFill>
              </a:rPr>
              <a:t>Moist </a:t>
            </a:r>
            <a:r>
              <a:rPr lang="en-US" b="1" dirty="0" err="1">
                <a:solidFill>
                  <a:srgbClr val="595959"/>
                </a:solidFill>
              </a:rPr>
              <a:t>towelettes</a:t>
            </a:r>
            <a:r>
              <a:rPr lang="en-US" b="1" dirty="0">
                <a:solidFill>
                  <a:srgbClr val="595959"/>
                </a:solidFill>
              </a:rPr>
              <a:t> for sanitation</a:t>
            </a:r>
          </a:p>
          <a:p>
            <a:pPr>
              <a:lnSpc>
                <a:spcPct val="140000"/>
              </a:lnSpc>
              <a:buFont typeface="Wingdings" charset="2"/>
              <a:buChar char="ü"/>
            </a:pPr>
            <a:r>
              <a:rPr lang="en-US" b="1" dirty="0">
                <a:solidFill>
                  <a:srgbClr val="595959"/>
                </a:solidFill>
              </a:rPr>
              <a:t>Wrench or pliers to turn off utilities</a:t>
            </a:r>
          </a:p>
          <a:p>
            <a:pPr>
              <a:lnSpc>
                <a:spcPct val="140000"/>
              </a:lnSpc>
              <a:buFont typeface="Wingdings" charset="2"/>
              <a:buChar char="ü"/>
            </a:pPr>
            <a:r>
              <a:rPr lang="en-US" b="1" dirty="0">
                <a:solidFill>
                  <a:srgbClr val="595959"/>
                </a:solidFill>
              </a:rPr>
              <a:t>Manual can opener for food</a:t>
            </a:r>
          </a:p>
          <a:p>
            <a:pPr>
              <a:lnSpc>
                <a:spcPct val="140000"/>
              </a:lnSpc>
              <a:buFont typeface="Wingdings" charset="2"/>
              <a:buChar char="ü"/>
            </a:pPr>
            <a:r>
              <a:rPr lang="en-US" b="1" dirty="0">
                <a:solidFill>
                  <a:srgbClr val="595959"/>
                </a:solidFill>
              </a:rPr>
              <a:t>Plastic sheeting and duct tape to shelter-in-place</a:t>
            </a:r>
          </a:p>
          <a:p>
            <a:pPr>
              <a:lnSpc>
                <a:spcPct val="140000"/>
              </a:lnSpc>
              <a:buFont typeface="Wingdings" charset="2"/>
              <a:buChar char="ü"/>
            </a:pPr>
            <a:r>
              <a:rPr lang="en-US" b="1" dirty="0">
                <a:solidFill>
                  <a:srgbClr val="595959"/>
                </a:solidFill>
              </a:rPr>
              <a:t>Garbage bags and plastic ties for personal sanitation</a:t>
            </a:r>
          </a:p>
          <a:p>
            <a:pPr>
              <a:lnSpc>
                <a:spcPct val="140000"/>
              </a:lnSpc>
              <a:buFont typeface="Wingdings" charset="2"/>
              <a:buChar char="ü"/>
            </a:pPr>
            <a:r>
              <a:rPr lang="en-US" b="1" dirty="0">
                <a:solidFill>
                  <a:srgbClr val="595959"/>
                </a:solidFill>
              </a:rPr>
              <a:t>Unique family needs: prescriptions, infant supplies, pet supplies and important family </a:t>
            </a:r>
            <a:r>
              <a:rPr lang="en-US" b="1" dirty="0" smtClean="0">
                <a:solidFill>
                  <a:srgbClr val="595959"/>
                </a:solidFill>
              </a:rPr>
              <a:t>documents</a:t>
            </a:r>
            <a:endParaRPr lang="en-US" b="1" dirty="0">
              <a:solidFill>
                <a:srgbClr val="595959"/>
              </a:solidFill>
            </a:endParaRPr>
          </a:p>
        </p:txBody>
      </p:sp>
      <p:sp>
        <p:nvSpPr>
          <p:cNvPr id="3" name="Text Placeholder 2"/>
          <p:cNvSpPr>
            <a:spLocks noGrp="1"/>
          </p:cNvSpPr>
          <p:nvPr>
            <p:ph type="body" sz="quarter" idx="13"/>
          </p:nvPr>
        </p:nvSpPr>
        <p:spPr/>
        <p:txBody>
          <a:bodyPr>
            <a:normAutofit/>
          </a:bodyPr>
          <a:lstStyle/>
          <a:p>
            <a:r>
              <a:rPr lang="en-US" dirty="0"/>
              <a:t>CHECKLIST </a:t>
            </a:r>
            <a:r>
              <a:rPr lang="en-US" dirty="0" smtClean="0"/>
              <a:t>HOME</a:t>
            </a:r>
            <a:endParaRPr lang="en-US" dirty="0"/>
          </a:p>
        </p:txBody>
      </p:sp>
    </p:spTree>
    <p:extLst>
      <p:ext uri="{BB962C8B-B14F-4D97-AF65-F5344CB8AC3E}">
        <p14:creationId xmlns:p14="http://schemas.microsoft.com/office/powerpoint/2010/main" val="1092487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2133600"/>
            <a:ext cx="8229600" cy="3810000"/>
          </a:xfrm>
        </p:spPr>
        <p:txBody>
          <a:bodyPr>
            <a:normAutofit fontScale="85000" lnSpcReduction="20000"/>
          </a:bodyPr>
          <a:lstStyle/>
          <a:p>
            <a:pPr>
              <a:buFont typeface="Wingdings" charset="2"/>
              <a:buChar char="ü"/>
            </a:pPr>
            <a:r>
              <a:rPr lang="en-US" b="1" dirty="0">
                <a:solidFill>
                  <a:srgbClr val="595959"/>
                </a:solidFill>
              </a:rPr>
              <a:t>Portable water/non-perishable food </a:t>
            </a:r>
          </a:p>
          <a:p>
            <a:pPr>
              <a:buFont typeface="Wingdings" charset="2"/>
              <a:buChar char="ü"/>
            </a:pPr>
            <a:r>
              <a:rPr lang="en-US" b="1" dirty="0">
                <a:solidFill>
                  <a:srgbClr val="595959"/>
                </a:solidFill>
              </a:rPr>
              <a:t>Flashlight/extra batteries</a:t>
            </a:r>
          </a:p>
          <a:p>
            <a:pPr>
              <a:buFont typeface="Wingdings" charset="2"/>
              <a:buChar char="ü"/>
            </a:pPr>
            <a:r>
              <a:rPr lang="en-US" b="1" dirty="0">
                <a:solidFill>
                  <a:srgbClr val="595959"/>
                </a:solidFill>
              </a:rPr>
              <a:t>Cell phone charger/extra battery</a:t>
            </a:r>
          </a:p>
          <a:p>
            <a:pPr>
              <a:buFont typeface="Wingdings" charset="2"/>
              <a:buChar char="ü"/>
            </a:pPr>
            <a:r>
              <a:rPr lang="en-US" b="1" dirty="0">
                <a:solidFill>
                  <a:srgbClr val="595959"/>
                </a:solidFill>
              </a:rPr>
              <a:t>First aid kit, medicines</a:t>
            </a:r>
          </a:p>
          <a:p>
            <a:pPr>
              <a:buFont typeface="Wingdings" charset="2"/>
              <a:buChar char="ü"/>
            </a:pPr>
            <a:r>
              <a:rPr lang="en-US" b="1" dirty="0">
                <a:solidFill>
                  <a:srgbClr val="595959"/>
                </a:solidFill>
              </a:rPr>
              <a:t>Jumper cables</a:t>
            </a:r>
          </a:p>
          <a:p>
            <a:pPr>
              <a:buFont typeface="Wingdings" charset="2"/>
              <a:buChar char="ü"/>
            </a:pPr>
            <a:r>
              <a:rPr lang="en-US" b="1" dirty="0">
                <a:solidFill>
                  <a:srgbClr val="595959"/>
                </a:solidFill>
              </a:rPr>
              <a:t>Emergency flares</a:t>
            </a:r>
          </a:p>
          <a:p>
            <a:pPr>
              <a:buFont typeface="Wingdings" charset="2"/>
              <a:buChar char="ü"/>
            </a:pPr>
            <a:r>
              <a:rPr lang="en-US" b="1" dirty="0">
                <a:solidFill>
                  <a:srgbClr val="595959"/>
                </a:solidFill>
              </a:rPr>
              <a:t>Tire jack &amp; spare tire, fix-a-flat</a:t>
            </a:r>
          </a:p>
          <a:p>
            <a:pPr>
              <a:buFont typeface="Wingdings" charset="2"/>
              <a:buChar char="ü"/>
            </a:pPr>
            <a:r>
              <a:rPr lang="en-US" b="1" dirty="0">
                <a:solidFill>
                  <a:srgbClr val="595959"/>
                </a:solidFill>
              </a:rPr>
              <a:t>Warm clothes, sturdy shoes, blanket</a:t>
            </a:r>
          </a:p>
          <a:p>
            <a:pPr>
              <a:buFont typeface="Wingdings" charset="2"/>
              <a:buChar char="ü"/>
            </a:pPr>
            <a:r>
              <a:rPr lang="en-US" b="1" dirty="0">
                <a:solidFill>
                  <a:srgbClr val="595959"/>
                </a:solidFill>
              </a:rPr>
              <a:t>Chains, ice scraper, toolkit </a:t>
            </a:r>
          </a:p>
        </p:txBody>
      </p:sp>
      <p:sp>
        <p:nvSpPr>
          <p:cNvPr id="3" name="Text Placeholder 2"/>
          <p:cNvSpPr>
            <a:spLocks noGrp="1"/>
          </p:cNvSpPr>
          <p:nvPr>
            <p:ph type="body" sz="quarter" idx="13"/>
          </p:nvPr>
        </p:nvSpPr>
        <p:spPr/>
        <p:txBody>
          <a:bodyPr>
            <a:normAutofit/>
          </a:bodyPr>
          <a:lstStyle/>
          <a:p>
            <a:r>
              <a:rPr lang="en-US" dirty="0"/>
              <a:t>CHECKLIST </a:t>
            </a:r>
            <a:r>
              <a:rPr lang="en-US" dirty="0" smtClean="0"/>
              <a:t>CAR</a:t>
            </a:r>
            <a:endParaRPr lang="en-US" dirty="0"/>
          </a:p>
        </p:txBody>
      </p:sp>
    </p:spTree>
    <p:extLst>
      <p:ext uri="{BB962C8B-B14F-4D97-AF65-F5344CB8AC3E}">
        <p14:creationId xmlns:p14="http://schemas.microsoft.com/office/powerpoint/2010/main" val="166843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57200" y="762000"/>
            <a:ext cx="8382000" cy="762000"/>
          </a:xfrm>
        </p:spPr>
        <p:txBody>
          <a:bodyPr anchor="ctr" anchorCtr="0">
            <a:normAutofit/>
          </a:bodyPr>
          <a:lstStyle/>
          <a:p>
            <a:pPr marL="0" indent="0">
              <a:buNone/>
            </a:pPr>
            <a:r>
              <a:rPr lang="en-US" sz="2600" b="1" dirty="0">
                <a:solidFill>
                  <a:schemeClr val="bg1"/>
                </a:solidFill>
              </a:rPr>
              <a:t>WHY </a:t>
            </a:r>
            <a:r>
              <a:rPr lang="en-US" sz="2600" b="1" dirty="0" smtClean="0">
                <a:solidFill>
                  <a:schemeClr val="bg1"/>
                </a:solidFill>
              </a:rPr>
              <a:t>PREPARE?</a:t>
            </a:r>
            <a:endParaRPr lang="en-US" sz="2600" b="1" dirty="0">
              <a:solidFill>
                <a:schemeClr val="bg1"/>
              </a:solidFill>
            </a:endParaRPr>
          </a:p>
        </p:txBody>
      </p:sp>
      <p:sp>
        <p:nvSpPr>
          <p:cNvPr id="3" name="Text Placeholder 2"/>
          <p:cNvSpPr>
            <a:spLocks noGrp="1"/>
          </p:cNvSpPr>
          <p:nvPr>
            <p:ph type="body" sz="quarter" idx="14"/>
          </p:nvPr>
        </p:nvSpPr>
        <p:spPr>
          <a:xfrm>
            <a:off x="457200" y="2286000"/>
            <a:ext cx="8229600" cy="4343400"/>
          </a:xfrm>
        </p:spPr>
        <p:txBody>
          <a:bodyPr/>
          <a:lstStyle/>
          <a:p>
            <a:pPr marL="0" indent="0">
              <a:lnSpc>
                <a:spcPct val="90000"/>
              </a:lnSpc>
              <a:buNone/>
            </a:pPr>
            <a:r>
              <a:rPr lang="en-US" b="1" dirty="0">
                <a:solidFill>
                  <a:srgbClr val="FFFFFF"/>
                </a:solidFill>
              </a:rPr>
              <a:t>In the last decade there have been</a:t>
            </a:r>
            <a:r>
              <a:rPr lang="en-US" b="1" dirty="0">
                <a:solidFill>
                  <a:srgbClr val="FFFF00"/>
                </a:solidFill>
              </a:rPr>
              <a:t> XX </a:t>
            </a:r>
            <a:r>
              <a:rPr lang="en-US" b="1" dirty="0">
                <a:solidFill>
                  <a:srgbClr val="FFFFFF"/>
                </a:solidFill>
              </a:rPr>
              <a:t>global catastrophes. </a:t>
            </a:r>
          </a:p>
          <a:p>
            <a:pPr marL="0" indent="0">
              <a:lnSpc>
                <a:spcPct val="90000"/>
              </a:lnSpc>
              <a:buNone/>
            </a:pPr>
            <a:endParaRPr lang="en-US" b="1" dirty="0">
              <a:solidFill>
                <a:srgbClr val="FFFFFF"/>
              </a:solidFill>
            </a:endParaRPr>
          </a:p>
          <a:p>
            <a:pPr marL="0" indent="0">
              <a:lnSpc>
                <a:spcPct val="90000"/>
              </a:lnSpc>
              <a:buNone/>
            </a:pPr>
            <a:r>
              <a:rPr lang="en-US" b="1" dirty="0">
                <a:solidFill>
                  <a:srgbClr val="FFFFFF"/>
                </a:solidFill>
              </a:rPr>
              <a:t>Washington State has a wide variety of disaster threats.  Can you name a few</a:t>
            </a:r>
            <a:r>
              <a:rPr lang="en-US" b="1" dirty="0" smtClean="0">
                <a:solidFill>
                  <a:srgbClr val="FFFFFF"/>
                </a:solidFill>
              </a:rPr>
              <a:t>?</a:t>
            </a:r>
            <a:endParaRPr lang="en-US" b="1" dirty="0">
              <a:solidFill>
                <a:srgbClr val="FFFFFF"/>
              </a:solidFill>
            </a:endParaRPr>
          </a:p>
        </p:txBody>
      </p:sp>
    </p:spTree>
    <p:extLst>
      <p:ext uri="{BB962C8B-B14F-4D97-AF65-F5344CB8AC3E}">
        <p14:creationId xmlns:p14="http://schemas.microsoft.com/office/powerpoint/2010/main" val="3982333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2133600"/>
            <a:ext cx="8229600" cy="3810000"/>
          </a:xfrm>
        </p:spPr>
        <p:txBody>
          <a:bodyPr>
            <a:normAutofit/>
          </a:bodyPr>
          <a:lstStyle/>
          <a:p>
            <a:pPr>
              <a:buFont typeface="Wingdings" charset="2"/>
              <a:buChar char="ü"/>
            </a:pPr>
            <a:r>
              <a:rPr lang="en-US" b="1" dirty="0">
                <a:solidFill>
                  <a:srgbClr val="595959"/>
                </a:solidFill>
              </a:rPr>
              <a:t>Portable water/non-perishable food </a:t>
            </a:r>
          </a:p>
          <a:p>
            <a:pPr>
              <a:buFont typeface="Wingdings" charset="2"/>
              <a:buChar char="ü"/>
            </a:pPr>
            <a:r>
              <a:rPr lang="en-US" b="1" dirty="0">
                <a:solidFill>
                  <a:srgbClr val="595959"/>
                </a:solidFill>
              </a:rPr>
              <a:t>Cell phone charger/extra battery</a:t>
            </a:r>
          </a:p>
          <a:p>
            <a:pPr>
              <a:buFont typeface="Wingdings" charset="2"/>
              <a:buChar char="ü"/>
            </a:pPr>
            <a:r>
              <a:rPr lang="en-US" b="1" dirty="0">
                <a:solidFill>
                  <a:srgbClr val="595959"/>
                </a:solidFill>
              </a:rPr>
              <a:t>Emergency contact plan</a:t>
            </a:r>
          </a:p>
          <a:p>
            <a:pPr>
              <a:buFont typeface="Wingdings" charset="2"/>
              <a:buChar char="ü"/>
            </a:pPr>
            <a:r>
              <a:rPr lang="en-US" b="1" dirty="0">
                <a:solidFill>
                  <a:srgbClr val="595959"/>
                </a:solidFill>
              </a:rPr>
              <a:t>Medicines </a:t>
            </a:r>
          </a:p>
          <a:p>
            <a:pPr>
              <a:buFont typeface="Wingdings" charset="2"/>
              <a:buChar char="ü"/>
            </a:pPr>
            <a:r>
              <a:rPr lang="en-US" b="1" dirty="0">
                <a:solidFill>
                  <a:srgbClr val="595959"/>
                </a:solidFill>
              </a:rPr>
              <a:t>Comfortable walking shoes</a:t>
            </a:r>
          </a:p>
          <a:p>
            <a:pPr>
              <a:buFont typeface="Wingdings" charset="2"/>
              <a:buChar char="ü"/>
            </a:pPr>
            <a:r>
              <a:rPr lang="en-US" b="1" dirty="0">
                <a:solidFill>
                  <a:srgbClr val="595959"/>
                </a:solidFill>
              </a:rPr>
              <a:t>Include in “Grab and go” container</a:t>
            </a:r>
            <a:endParaRPr lang="en-US" sz="4800" dirty="0"/>
          </a:p>
        </p:txBody>
      </p:sp>
      <p:sp>
        <p:nvSpPr>
          <p:cNvPr id="3" name="Text Placeholder 2"/>
          <p:cNvSpPr>
            <a:spLocks noGrp="1"/>
          </p:cNvSpPr>
          <p:nvPr>
            <p:ph type="body" sz="quarter" idx="13"/>
          </p:nvPr>
        </p:nvSpPr>
        <p:spPr/>
        <p:txBody>
          <a:bodyPr>
            <a:normAutofit/>
          </a:bodyPr>
          <a:lstStyle/>
          <a:p>
            <a:r>
              <a:rPr lang="en-US" dirty="0"/>
              <a:t>CHECKLIST </a:t>
            </a:r>
            <a:r>
              <a:rPr lang="en-US" dirty="0" smtClean="0"/>
              <a:t>OFFICE</a:t>
            </a:r>
            <a:endParaRPr lang="en-US" dirty="0"/>
          </a:p>
        </p:txBody>
      </p:sp>
    </p:spTree>
    <p:extLst>
      <p:ext uri="{BB962C8B-B14F-4D97-AF65-F5344CB8AC3E}">
        <p14:creationId xmlns:p14="http://schemas.microsoft.com/office/powerpoint/2010/main" val="3807022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2133600"/>
            <a:ext cx="8229600" cy="3810000"/>
          </a:xfrm>
        </p:spPr>
        <p:txBody>
          <a:bodyPr>
            <a:normAutofit fontScale="85000" lnSpcReduction="20000"/>
          </a:bodyPr>
          <a:lstStyle/>
          <a:p>
            <a:pPr>
              <a:buFont typeface="Wingdings" charset="2"/>
              <a:buChar char="ü"/>
            </a:pPr>
            <a:r>
              <a:rPr lang="en-US" b="1" dirty="0">
                <a:solidFill>
                  <a:srgbClr val="595959"/>
                </a:solidFill>
              </a:rPr>
              <a:t>Diapers</a:t>
            </a:r>
          </a:p>
          <a:p>
            <a:pPr>
              <a:buFont typeface="Wingdings" charset="2"/>
              <a:buChar char="ü"/>
            </a:pPr>
            <a:r>
              <a:rPr lang="en-US" b="1" dirty="0">
                <a:solidFill>
                  <a:srgbClr val="595959"/>
                </a:solidFill>
              </a:rPr>
              <a:t>Bottles</a:t>
            </a:r>
          </a:p>
          <a:p>
            <a:pPr>
              <a:buFont typeface="Wingdings" charset="2"/>
              <a:buChar char="ü"/>
            </a:pPr>
            <a:r>
              <a:rPr lang="en-US" b="1" dirty="0">
                <a:solidFill>
                  <a:srgbClr val="595959"/>
                </a:solidFill>
              </a:rPr>
              <a:t>Formula</a:t>
            </a:r>
          </a:p>
          <a:p>
            <a:pPr>
              <a:buFont typeface="Wingdings" charset="2"/>
              <a:buChar char="ü"/>
            </a:pPr>
            <a:r>
              <a:rPr lang="en-US" b="1" dirty="0">
                <a:solidFill>
                  <a:srgbClr val="595959"/>
                </a:solidFill>
              </a:rPr>
              <a:t>Baby food</a:t>
            </a:r>
          </a:p>
          <a:p>
            <a:pPr>
              <a:buFont typeface="Wingdings" charset="2"/>
              <a:buChar char="ü"/>
            </a:pPr>
            <a:r>
              <a:rPr lang="en-US" b="1" dirty="0">
                <a:solidFill>
                  <a:srgbClr val="595959"/>
                </a:solidFill>
              </a:rPr>
              <a:t>Wet wipes</a:t>
            </a:r>
          </a:p>
          <a:p>
            <a:pPr>
              <a:buFont typeface="Wingdings" charset="2"/>
              <a:buChar char="ü"/>
            </a:pPr>
            <a:r>
              <a:rPr lang="en-US" b="1" dirty="0">
                <a:solidFill>
                  <a:srgbClr val="595959"/>
                </a:solidFill>
              </a:rPr>
              <a:t>Pediatric pain relievers</a:t>
            </a:r>
          </a:p>
          <a:p>
            <a:pPr>
              <a:buFont typeface="Wingdings" charset="2"/>
              <a:buChar char="ü"/>
            </a:pPr>
            <a:r>
              <a:rPr lang="en-US" b="1" dirty="0">
                <a:solidFill>
                  <a:srgbClr val="595959"/>
                </a:solidFill>
              </a:rPr>
              <a:t>Pacifiers</a:t>
            </a:r>
          </a:p>
          <a:p>
            <a:pPr>
              <a:buFont typeface="Wingdings" charset="2"/>
              <a:buChar char="ü"/>
            </a:pPr>
            <a:r>
              <a:rPr lang="en-US" b="1" dirty="0">
                <a:solidFill>
                  <a:srgbClr val="595959"/>
                </a:solidFill>
              </a:rPr>
              <a:t>Toys</a:t>
            </a:r>
          </a:p>
          <a:p>
            <a:pPr>
              <a:buFont typeface="Wingdings" charset="2"/>
              <a:buChar char="ü"/>
            </a:pPr>
            <a:r>
              <a:rPr lang="en-US" b="1" dirty="0">
                <a:solidFill>
                  <a:srgbClr val="595959"/>
                </a:solidFill>
              </a:rPr>
              <a:t>Books</a:t>
            </a:r>
          </a:p>
        </p:txBody>
      </p:sp>
      <p:sp>
        <p:nvSpPr>
          <p:cNvPr id="3" name="Text Placeholder 2"/>
          <p:cNvSpPr>
            <a:spLocks noGrp="1"/>
          </p:cNvSpPr>
          <p:nvPr>
            <p:ph type="body" sz="quarter" idx="13"/>
          </p:nvPr>
        </p:nvSpPr>
        <p:spPr/>
        <p:txBody>
          <a:bodyPr>
            <a:normAutofit/>
          </a:bodyPr>
          <a:lstStyle/>
          <a:p>
            <a:r>
              <a:rPr lang="en-US" dirty="0"/>
              <a:t>CHECKLIST </a:t>
            </a:r>
            <a:r>
              <a:rPr lang="en-US" dirty="0" smtClean="0"/>
              <a:t>INFANTS</a:t>
            </a:r>
            <a:endParaRPr lang="en-US" dirty="0"/>
          </a:p>
        </p:txBody>
      </p:sp>
    </p:spTree>
    <p:extLst>
      <p:ext uri="{BB962C8B-B14F-4D97-AF65-F5344CB8AC3E}">
        <p14:creationId xmlns:p14="http://schemas.microsoft.com/office/powerpoint/2010/main" val="1575202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2133600"/>
            <a:ext cx="8229600" cy="3810000"/>
          </a:xfrm>
        </p:spPr>
        <p:txBody>
          <a:bodyPr>
            <a:normAutofit/>
          </a:bodyPr>
          <a:lstStyle/>
          <a:p>
            <a:pPr>
              <a:buFont typeface="Wingdings" charset="2"/>
              <a:buChar char="ü"/>
            </a:pPr>
            <a:r>
              <a:rPr lang="en-US" b="1" dirty="0">
                <a:solidFill>
                  <a:srgbClr val="595959"/>
                </a:solidFill>
              </a:rPr>
              <a:t>Extra battery/charger for wheelchair/scooter</a:t>
            </a:r>
          </a:p>
          <a:p>
            <a:pPr>
              <a:buFont typeface="Wingdings" charset="2"/>
              <a:buChar char="ü"/>
            </a:pPr>
            <a:r>
              <a:rPr lang="en-US" b="1" dirty="0">
                <a:solidFill>
                  <a:srgbClr val="595959"/>
                </a:solidFill>
              </a:rPr>
              <a:t>Heavy pair of gloves</a:t>
            </a:r>
          </a:p>
          <a:p>
            <a:pPr>
              <a:buFont typeface="Wingdings" charset="2"/>
              <a:buChar char="ü"/>
            </a:pPr>
            <a:r>
              <a:rPr lang="en-US" b="1" dirty="0">
                <a:solidFill>
                  <a:srgbClr val="595959"/>
                </a:solidFill>
              </a:rPr>
              <a:t>Patch kit for tires</a:t>
            </a:r>
          </a:p>
          <a:p>
            <a:pPr>
              <a:buFont typeface="Wingdings" charset="2"/>
              <a:buChar char="ü"/>
            </a:pPr>
            <a:r>
              <a:rPr lang="en-US" b="1" dirty="0">
                <a:solidFill>
                  <a:srgbClr val="595959"/>
                </a:solidFill>
              </a:rPr>
              <a:t>Lightweight, manual wheelchair</a:t>
            </a:r>
          </a:p>
          <a:p>
            <a:pPr>
              <a:buFont typeface="Wingdings" charset="2"/>
              <a:buChar char="ü"/>
            </a:pPr>
            <a:r>
              <a:rPr lang="en-US" b="1" dirty="0">
                <a:solidFill>
                  <a:srgbClr val="595959"/>
                </a:solidFill>
              </a:rPr>
              <a:t>Cane/walker</a:t>
            </a:r>
          </a:p>
          <a:p>
            <a:pPr>
              <a:buFont typeface="Wingdings" charset="2"/>
              <a:buChar char="ü"/>
            </a:pPr>
            <a:r>
              <a:rPr lang="en-US" b="1" dirty="0">
                <a:solidFill>
                  <a:srgbClr val="595959"/>
                </a:solidFill>
              </a:rPr>
              <a:t>Whistle</a:t>
            </a:r>
          </a:p>
          <a:p>
            <a:endParaRPr lang="en-US" sz="4000" dirty="0"/>
          </a:p>
        </p:txBody>
      </p:sp>
      <p:sp>
        <p:nvSpPr>
          <p:cNvPr id="3" name="Text Placeholder 2"/>
          <p:cNvSpPr>
            <a:spLocks noGrp="1"/>
          </p:cNvSpPr>
          <p:nvPr>
            <p:ph type="body" sz="quarter" idx="13"/>
          </p:nvPr>
        </p:nvSpPr>
        <p:spPr/>
        <p:txBody>
          <a:bodyPr>
            <a:normAutofit/>
          </a:bodyPr>
          <a:lstStyle/>
          <a:p>
            <a:r>
              <a:rPr lang="en-US" dirty="0"/>
              <a:t>CHECKLIST </a:t>
            </a:r>
            <a:r>
              <a:rPr lang="en-US" dirty="0" smtClean="0"/>
              <a:t>LIMTED MOBILITY</a:t>
            </a:r>
            <a:endParaRPr lang="en-US" dirty="0"/>
          </a:p>
        </p:txBody>
      </p:sp>
    </p:spTree>
    <p:extLst>
      <p:ext uri="{BB962C8B-B14F-4D97-AF65-F5344CB8AC3E}">
        <p14:creationId xmlns:p14="http://schemas.microsoft.com/office/powerpoint/2010/main" val="96738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2133600"/>
            <a:ext cx="8229600" cy="3810000"/>
          </a:xfrm>
        </p:spPr>
        <p:txBody>
          <a:bodyPr>
            <a:normAutofit lnSpcReduction="10000"/>
          </a:bodyPr>
          <a:lstStyle/>
          <a:p>
            <a:pPr>
              <a:buFont typeface="Wingdings" charset="2"/>
              <a:buChar char="ü"/>
            </a:pPr>
            <a:r>
              <a:rPr lang="en-US" b="1" dirty="0">
                <a:solidFill>
                  <a:srgbClr val="595959"/>
                </a:solidFill>
              </a:rPr>
              <a:t>Water &amp; dry pet food</a:t>
            </a:r>
          </a:p>
          <a:p>
            <a:pPr>
              <a:buFont typeface="Wingdings" charset="2"/>
              <a:buChar char="ü"/>
            </a:pPr>
            <a:r>
              <a:rPr lang="en-US" b="1" dirty="0">
                <a:solidFill>
                  <a:srgbClr val="595959"/>
                </a:solidFill>
              </a:rPr>
              <a:t>Extra leash &amp; collar with ID tags</a:t>
            </a:r>
          </a:p>
          <a:p>
            <a:pPr>
              <a:buFont typeface="Wingdings" charset="2"/>
              <a:buChar char="ü"/>
            </a:pPr>
            <a:r>
              <a:rPr lang="en-US" b="1" dirty="0">
                <a:solidFill>
                  <a:srgbClr val="595959"/>
                </a:solidFill>
              </a:rPr>
              <a:t>Pet carrier </a:t>
            </a:r>
          </a:p>
          <a:p>
            <a:pPr>
              <a:buFont typeface="Wingdings" charset="2"/>
              <a:buChar char="ü"/>
            </a:pPr>
            <a:r>
              <a:rPr lang="en-US" b="1" dirty="0">
                <a:solidFill>
                  <a:srgbClr val="595959"/>
                </a:solidFill>
              </a:rPr>
              <a:t>Name &amp; phone of veterinarian</a:t>
            </a:r>
          </a:p>
          <a:p>
            <a:pPr>
              <a:buFont typeface="Wingdings" charset="2"/>
              <a:buChar char="ü"/>
            </a:pPr>
            <a:r>
              <a:rPr lang="en-US" b="1" dirty="0">
                <a:solidFill>
                  <a:srgbClr val="595959"/>
                </a:solidFill>
              </a:rPr>
              <a:t>Copy of vaccination records</a:t>
            </a:r>
          </a:p>
          <a:p>
            <a:pPr>
              <a:buFont typeface="Wingdings" charset="2"/>
              <a:buChar char="ü"/>
            </a:pPr>
            <a:r>
              <a:rPr lang="en-US" b="1" dirty="0">
                <a:solidFill>
                  <a:srgbClr val="595959"/>
                </a:solidFill>
              </a:rPr>
              <a:t>Pet chip ID number</a:t>
            </a:r>
          </a:p>
          <a:p>
            <a:pPr>
              <a:buFont typeface="Wingdings" charset="2"/>
              <a:buChar char="ü"/>
            </a:pPr>
            <a:r>
              <a:rPr lang="en-US" b="1" dirty="0">
                <a:solidFill>
                  <a:srgbClr val="595959"/>
                </a:solidFill>
              </a:rPr>
              <a:t>Photo</a:t>
            </a:r>
          </a:p>
        </p:txBody>
      </p:sp>
      <p:sp>
        <p:nvSpPr>
          <p:cNvPr id="3" name="Text Placeholder 2"/>
          <p:cNvSpPr>
            <a:spLocks noGrp="1"/>
          </p:cNvSpPr>
          <p:nvPr>
            <p:ph type="body" sz="quarter" idx="13"/>
          </p:nvPr>
        </p:nvSpPr>
        <p:spPr/>
        <p:txBody>
          <a:bodyPr>
            <a:normAutofit/>
          </a:bodyPr>
          <a:lstStyle/>
          <a:p>
            <a:r>
              <a:rPr lang="en-US" dirty="0"/>
              <a:t>CHECKLIST </a:t>
            </a:r>
            <a:r>
              <a:rPr lang="en-US" dirty="0" smtClean="0"/>
              <a:t>PETS</a:t>
            </a:r>
            <a:endParaRPr lang="en-US" dirty="0"/>
          </a:p>
        </p:txBody>
      </p:sp>
    </p:spTree>
    <p:extLst>
      <p:ext uri="{BB962C8B-B14F-4D97-AF65-F5344CB8AC3E}">
        <p14:creationId xmlns:p14="http://schemas.microsoft.com/office/powerpoint/2010/main" val="2259243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2133600"/>
            <a:ext cx="8229600" cy="3810000"/>
          </a:xfrm>
        </p:spPr>
        <p:txBody>
          <a:bodyPr>
            <a:normAutofit fontScale="70000" lnSpcReduction="20000"/>
          </a:bodyPr>
          <a:lstStyle/>
          <a:p>
            <a:pPr marL="0" indent="0">
              <a:lnSpc>
                <a:spcPct val="130000"/>
              </a:lnSpc>
              <a:buNone/>
            </a:pPr>
            <a:r>
              <a:rPr lang="en-US" b="1" dirty="0">
                <a:solidFill>
                  <a:srgbClr val="595959"/>
                </a:solidFill>
              </a:rPr>
              <a:t>Local/Regional Preparedness</a:t>
            </a:r>
            <a:br>
              <a:rPr lang="en-US" b="1" dirty="0">
                <a:solidFill>
                  <a:srgbClr val="595959"/>
                </a:solidFill>
              </a:rPr>
            </a:br>
            <a:r>
              <a:rPr lang="en-US" b="1" dirty="0">
                <a:solidFill>
                  <a:srgbClr val="595959"/>
                </a:solidFill>
                <a:hlinkClick r:id="rId3"/>
              </a:rPr>
              <a:t>www.</a:t>
            </a:r>
            <a:r>
              <a:rPr lang="en-US" dirty="0">
                <a:solidFill>
                  <a:srgbClr val="595959"/>
                </a:solidFill>
                <a:hlinkClick r:id="rId3"/>
              </a:rPr>
              <a:t>makeitthrough.org</a:t>
            </a:r>
            <a:r>
              <a:rPr lang="en-US" dirty="0">
                <a:solidFill>
                  <a:srgbClr val="595959"/>
                </a:solidFill>
              </a:rPr>
              <a:t>   </a:t>
            </a:r>
          </a:p>
          <a:p>
            <a:pPr marL="0" indent="0">
              <a:lnSpc>
                <a:spcPct val="130000"/>
              </a:lnSpc>
              <a:buNone/>
            </a:pPr>
            <a:r>
              <a:rPr lang="en-US" b="1" dirty="0">
                <a:solidFill>
                  <a:srgbClr val="595959"/>
                </a:solidFill>
              </a:rPr>
              <a:t/>
            </a:r>
            <a:br>
              <a:rPr lang="en-US" b="1" dirty="0">
                <a:solidFill>
                  <a:srgbClr val="595959"/>
                </a:solidFill>
              </a:rPr>
            </a:br>
            <a:r>
              <a:rPr lang="en-US" b="1" dirty="0">
                <a:solidFill>
                  <a:srgbClr val="595959"/>
                </a:solidFill>
              </a:rPr>
              <a:t>Training</a:t>
            </a:r>
            <a:r>
              <a:rPr lang="en-US" dirty="0">
                <a:solidFill>
                  <a:srgbClr val="595959"/>
                </a:solidFill>
              </a:rPr>
              <a:t/>
            </a:r>
            <a:br>
              <a:rPr lang="en-US" dirty="0">
                <a:solidFill>
                  <a:srgbClr val="595959"/>
                </a:solidFill>
              </a:rPr>
            </a:br>
            <a:r>
              <a:rPr lang="en-US" dirty="0">
                <a:solidFill>
                  <a:srgbClr val="595959"/>
                </a:solidFill>
              </a:rPr>
              <a:t>American Red Cross : </a:t>
            </a:r>
            <a:r>
              <a:rPr lang="en-US" dirty="0">
                <a:solidFill>
                  <a:srgbClr val="595959"/>
                </a:solidFill>
                <a:hlinkClick r:id="rId4"/>
              </a:rPr>
              <a:t>www.redcross.org</a:t>
            </a:r>
            <a:r>
              <a:rPr lang="en-US" dirty="0">
                <a:solidFill>
                  <a:srgbClr val="595959"/>
                </a:solidFill>
              </a:rPr>
              <a:t> </a:t>
            </a:r>
            <a:br>
              <a:rPr lang="en-US" dirty="0">
                <a:solidFill>
                  <a:srgbClr val="595959"/>
                </a:solidFill>
              </a:rPr>
            </a:br>
            <a:r>
              <a:rPr lang="en-US" dirty="0">
                <a:solidFill>
                  <a:srgbClr val="595959"/>
                </a:solidFill>
              </a:rPr>
              <a:t>Community Emergency Response Team (CERT) : </a:t>
            </a:r>
            <a:r>
              <a:rPr lang="en-US" dirty="0">
                <a:solidFill>
                  <a:srgbClr val="595959"/>
                </a:solidFill>
                <a:hlinkClick r:id="rId5"/>
              </a:rPr>
              <a:t>www.citizencorps.gov</a:t>
            </a:r>
            <a:r>
              <a:rPr lang="en-US" dirty="0">
                <a:solidFill>
                  <a:srgbClr val="595959"/>
                </a:solidFill>
              </a:rPr>
              <a:t>  </a:t>
            </a:r>
          </a:p>
          <a:p>
            <a:pPr marL="0" indent="0">
              <a:lnSpc>
                <a:spcPct val="130000"/>
              </a:lnSpc>
              <a:buNone/>
            </a:pPr>
            <a:r>
              <a:rPr lang="en-US" b="1" dirty="0">
                <a:solidFill>
                  <a:srgbClr val="595959"/>
                </a:solidFill>
              </a:rPr>
              <a:t/>
            </a:r>
            <a:br>
              <a:rPr lang="en-US" b="1" dirty="0">
                <a:solidFill>
                  <a:srgbClr val="595959"/>
                </a:solidFill>
              </a:rPr>
            </a:br>
            <a:r>
              <a:rPr lang="en-US" b="1" dirty="0">
                <a:solidFill>
                  <a:srgbClr val="595959"/>
                </a:solidFill>
              </a:rPr>
              <a:t>Community Preparedness</a:t>
            </a:r>
            <a:r>
              <a:rPr lang="en-US" dirty="0">
                <a:solidFill>
                  <a:srgbClr val="595959"/>
                </a:solidFill>
              </a:rPr>
              <a:t/>
            </a:r>
            <a:br>
              <a:rPr lang="en-US" dirty="0">
                <a:solidFill>
                  <a:srgbClr val="595959"/>
                </a:solidFill>
              </a:rPr>
            </a:br>
            <a:r>
              <a:rPr lang="en-US" dirty="0">
                <a:solidFill>
                  <a:srgbClr val="595959"/>
                </a:solidFill>
              </a:rPr>
              <a:t>Citizen Corps : </a:t>
            </a:r>
            <a:r>
              <a:rPr lang="en-US" dirty="0" err="1">
                <a:solidFill>
                  <a:srgbClr val="595959"/>
                </a:solidFill>
              </a:rPr>
              <a:t>citizencorps.gov</a:t>
            </a:r>
            <a:r>
              <a:rPr lang="en-US" dirty="0">
                <a:solidFill>
                  <a:srgbClr val="595959"/>
                </a:solidFill>
              </a:rPr>
              <a:t> </a:t>
            </a:r>
          </a:p>
          <a:p>
            <a:pPr>
              <a:lnSpc>
                <a:spcPct val="130000"/>
              </a:lnSpc>
              <a:buNone/>
            </a:pPr>
            <a:endParaRPr lang="en-US" dirty="0">
              <a:solidFill>
                <a:srgbClr val="595959"/>
              </a:solidFill>
            </a:endParaRPr>
          </a:p>
        </p:txBody>
      </p:sp>
      <p:sp>
        <p:nvSpPr>
          <p:cNvPr id="3" name="Text Placeholder 2"/>
          <p:cNvSpPr>
            <a:spLocks noGrp="1"/>
          </p:cNvSpPr>
          <p:nvPr>
            <p:ph type="body" sz="quarter" idx="13"/>
          </p:nvPr>
        </p:nvSpPr>
        <p:spPr/>
        <p:txBody>
          <a:bodyPr>
            <a:normAutofit/>
          </a:bodyPr>
          <a:lstStyle/>
          <a:p>
            <a:r>
              <a:rPr lang="en-US" dirty="0" smtClean="0"/>
              <a:t>RESOURCES</a:t>
            </a:r>
            <a:endParaRPr lang="en-US" dirty="0"/>
          </a:p>
        </p:txBody>
      </p:sp>
    </p:spTree>
    <p:extLst>
      <p:ext uri="{BB962C8B-B14F-4D97-AF65-F5344CB8AC3E}">
        <p14:creationId xmlns:p14="http://schemas.microsoft.com/office/powerpoint/2010/main" val="1985458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2133600"/>
            <a:ext cx="8229600" cy="3810000"/>
          </a:xfrm>
        </p:spPr>
        <p:txBody>
          <a:bodyPr>
            <a:normAutofit fontScale="92500" lnSpcReduction="10000"/>
          </a:bodyPr>
          <a:lstStyle/>
          <a:p>
            <a:pPr marL="57150" indent="0">
              <a:buNone/>
            </a:pPr>
            <a:r>
              <a:rPr lang="en-US" sz="4800" b="1" dirty="0">
                <a:solidFill>
                  <a:srgbClr val="595959"/>
                </a:solidFill>
              </a:rPr>
              <a:t>Federal</a:t>
            </a:r>
            <a:br>
              <a:rPr lang="en-US" sz="4800" b="1" dirty="0">
                <a:solidFill>
                  <a:srgbClr val="595959"/>
                </a:solidFill>
              </a:rPr>
            </a:br>
            <a:r>
              <a:rPr lang="en-US" sz="4800" b="1" dirty="0">
                <a:solidFill>
                  <a:srgbClr val="595959"/>
                </a:solidFill>
              </a:rPr>
              <a:t/>
            </a:r>
            <a:br>
              <a:rPr lang="en-US" sz="4800" b="1" dirty="0">
                <a:solidFill>
                  <a:srgbClr val="595959"/>
                </a:solidFill>
              </a:rPr>
            </a:br>
            <a:r>
              <a:rPr lang="en-US" dirty="0">
                <a:solidFill>
                  <a:srgbClr val="595959"/>
                </a:solidFill>
              </a:rPr>
              <a:t>Ready America (FEMA) : </a:t>
            </a:r>
            <a:r>
              <a:rPr lang="en-US" dirty="0">
                <a:solidFill>
                  <a:srgbClr val="595959"/>
                </a:solidFill>
                <a:hlinkClick r:id="rId3"/>
              </a:rPr>
              <a:t>www.ready.gov</a:t>
            </a:r>
            <a:r>
              <a:rPr lang="en-US" dirty="0">
                <a:solidFill>
                  <a:srgbClr val="595959"/>
                </a:solidFill>
              </a:rPr>
              <a:t>  </a:t>
            </a:r>
          </a:p>
          <a:p>
            <a:pPr marL="57150" indent="0">
              <a:buNone/>
            </a:pPr>
            <a:r>
              <a:rPr lang="en-US" dirty="0">
                <a:solidFill>
                  <a:srgbClr val="595959"/>
                </a:solidFill>
              </a:rPr>
              <a:t>Federal Emergency Management Agency : </a:t>
            </a:r>
            <a:r>
              <a:rPr lang="en-US" dirty="0">
                <a:solidFill>
                  <a:srgbClr val="595959"/>
                </a:solidFill>
                <a:hlinkClick r:id="rId4"/>
              </a:rPr>
              <a:t>www.fema.gov</a:t>
            </a:r>
            <a:r>
              <a:rPr lang="en-US" dirty="0">
                <a:solidFill>
                  <a:srgbClr val="595959"/>
                </a:solidFill>
              </a:rPr>
              <a:t>  </a:t>
            </a:r>
          </a:p>
          <a:p>
            <a:pPr marL="57150" indent="0">
              <a:buNone/>
            </a:pPr>
            <a:r>
              <a:rPr lang="en-US" dirty="0">
                <a:solidFill>
                  <a:srgbClr val="595959"/>
                </a:solidFill>
              </a:rPr>
              <a:t>Department of Homeland Security : </a:t>
            </a:r>
            <a:r>
              <a:rPr lang="en-US" dirty="0">
                <a:solidFill>
                  <a:srgbClr val="595959"/>
                </a:solidFill>
                <a:hlinkClick r:id="rId5"/>
              </a:rPr>
              <a:t>www.dhs.gov</a:t>
            </a:r>
            <a:r>
              <a:rPr lang="en-US" dirty="0">
                <a:solidFill>
                  <a:srgbClr val="595959"/>
                </a:solidFill>
              </a:rPr>
              <a:t>   </a:t>
            </a:r>
          </a:p>
          <a:p>
            <a:pPr marL="0" indent="0">
              <a:lnSpc>
                <a:spcPct val="130000"/>
              </a:lnSpc>
              <a:buNone/>
            </a:pPr>
            <a:r>
              <a:rPr lang="en-US" dirty="0" smtClean="0">
                <a:solidFill>
                  <a:srgbClr val="595959"/>
                </a:solidFill>
              </a:rPr>
              <a:t> </a:t>
            </a:r>
          </a:p>
          <a:p>
            <a:pPr marL="0" indent="0">
              <a:buNone/>
            </a:pPr>
            <a:endParaRPr lang="en-US" dirty="0"/>
          </a:p>
        </p:txBody>
      </p:sp>
      <p:sp>
        <p:nvSpPr>
          <p:cNvPr id="3" name="Text Placeholder 2"/>
          <p:cNvSpPr>
            <a:spLocks noGrp="1"/>
          </p:cNvSpPr>
          <p:nvPr>
            <p:ph type="body" sz="quarter" idx="13"/>
          </p:nvPr>
        </p:nvSpPr>
        <p:spPr/>
        <p:txBody>
          <a:bodyPr>
            <a:normAutofit/>
          </a:bodyPr>
          <a:lstStyle/>
          <a:p>
            <a:r>
              <a:rPr lang="en-US" dirty="0" smtClean="0"/>
              <a:t>RESOURCES</a:t>
            </a:r>
            <a:endParaRPr lang="en-US" dirty="0"/>
          </a:p>
        </p:txBody>
      </p:sp>
    </p:spTree>
    <p:extLst>
      <p:ext uri="{BB962C8B-B14F-4D97-AF65-F5344CB8AC3E}">
        <p14:creationId xmlns:p14="http://schemas.microsoft.com/office/powerpoint/2010/main" val="160647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3810000" cy="1143000"/>
          </a:xfrm>
        </p:spPr>
        <p:txBody>
          <a:bodyPr/>
          <a:lstStyle/>
          <a:p>
            <a:pPr>
              <a:buNone/>
            </a:pPr>
            <a:endParaRPr lang="en-US" dirty="0" smtClean="0"/>
          </a:p>
          <a:p>
            <a:pPr marL="0" indent="0">
              <a:buNone/>
            </a:pPr>
            <a:r>
              <a:rPr lang="en-US" sz="1800" i="1" dirty="0" smtClean="0">
                <a:solidFill>
                  <a:srgbClr val="FF0000"/>
                </a:solidFill>
              </a:rPr>
              <a:t>(Insert logos)</a:t>
            </a:r>
            <a:endParaRPr lang="en-US" sz="1800" i="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2133600"/>
            <a:ext cx="7086600" cy="4031873"/>
          </a:xfrm>
          <a:prstGeom prst="rect">
            <a:avLst/>
          </a:prstGeom>
          <a:noFill/>
        </p:spPr>
        <p:txBody>
          <a:bodyPr wrap="square" rtlCol="0">
            <a:spAutoFit/>
          </a:bodyPr>
          <a:lstStyle/>
          <a:p>
            <a:r>
              <a:rPr lang="en-US" sz="3200" dirty="0" smtClean="0">
                <a:solidFill>
                  <a:schemeClr val="tx1">
                    <a:lumMod val="50000"/>
                    <a:lumOff val="50000"/>
                  </a:schemeClr>
                </a:solidFill>
              </a:rPr>
              <a:t>Earthquakes represent the most comprehensive catastrophic event that Washington State will face.  </a:t>
            </a:r>
          </a:p>
          <a:p>
            <a:endParaRPr lang="en-US" sz="3200" dirty="0" smtClean="0">
              <a:solidFill>
                <a:schemeClr val="tx1">
                  <a:lumMod val="50000"/>
                  <a:lumOff val="50000"/>
                </a:schemeClr>
              </a:solidFill>
            </a:endParaRPr>
          </a:p>
          <a:p>
            <a:r>
              <a:rPr lang="en-US" sz="3200" dirty="0" smtClean="0">
                <a:solidFill>
                  <a:schemeClr val="tx1">
                    <a:lumMod val="50000"/>
                    <a:lumOff val="50000"/>
                  </a:schemeClr>
                </a:solidFill>
              </a:rPr>
              <a:t>If you are prepared for the consequences of an earthquake, you are prepared for most of the other types of catastrophic events</a:t>
            </a:r>
            <a:endParaRPr lang="en-US" sz="3200" dirty="0">
              <a:solidFill>
                <a:schemeClr val="tx1">
                  <a:lumMod val="50000"/>
                  <a:lumOff val="50000"/>
                </a:schemeClr>
              </a:solidFill>
            </a:endParaRPr>
          </a:p>
        </p:txBody>
      </p:sp>
      <p:sp>
        <p:nvSpPr>
          <p:cNvPr id="2" name="Text Placeholder 1"/>
          <p:cNvSpPr>
            <a:spLocks noGrp="1"/>
          </p:cNvSpPr>
          <p:nvPr>
            <p:ph type="body" sz="quarter" idx="4294967295"/>
          </p:nvPr>
        </p:nvSpPr>
        <p:spPr>
          <a:xfrm>
            <a:off x="457200" y="762000"/>
            <a:ext cx="8458200" cy="762000"/>
          </a:xfrm>
        </p:spPr>
        <p:txBody>
          <a:bodyPr anchor="ctr" anchorCtr="0">
            <a:noAutofit/>
          </a:bodyPr>
          <a:lstStyle/>
          <a:p>
            <a:pPr marL="0" indent="0">
              <a:buNone/>
            </a:pPr>
            <a:r>
              <a:rPr lang="en-US" sz="2400" b="1" dirty="0" smtClean="0">
                <a:solidFill>
                  <a:schemeClr val="bg1"/>
                </a:solidFill>
              </a:rPr>
              <a:t>WHY </a:t>
            </a:r>
            <a:r>
              <a:rPr lang="en-US" sz="2400" b="1" dirty="0" smtClean="0">
                <a:solidFill>
                  <a:schemeClr val="bg1"/>
                </a:solidFill>
              </a:rPr>
              <a:t>PREPARE</a:t>
            </a:r>
            <a:r>
              <a:rPr lang="en-US" sz="2400" b="1" dirty="0" smtClean="0">
                <a:solidFill>
                  <a:schemeClr val="bg1"/>
                </a:solidFill>
              </a:rPr>
              <a:t>: Earthquake threat in Washington State</a:t>
            </a:r>
            <a:endParaRPr lang="en-US" sz="24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rotWithShape="1">
          <a:blip r:embed="rId3" cstate="print"/>
          <a:srcRect l="1282" t="72351" r="1334" b="3621"/>
          <a:stretch/>
        </p:blipFill>
        <p:spPr bwMode="auto">
          <a:xfrm>
            <a:off x="838200" y="5410200"/>
            <a:ext cx="4495800" cy="1270000"/>
          </a:xfrm>
          <a:prstGeom prst="rect">
            <a:avLst/>
          </a:prstGeom>
          <a:noFill/>
          <a:ln w="9525">
            <a:noFill/>
            <a:miter lim="800000"/>
            <a:headEnd/>
            <a:tailEnd/>
          </a:ln>
        </p:spPr>
      </p:pic>
      <p:sp>
        <p:nvSpPr>
          <p:cNvPr id="10" name="Text Placeholder 1"/>
          <p:cNvSpPr>
            <a:spLocks noGrp="1"/>
          </p:cNvSpPr>
          <p:nvPr>
            <p:ph type="body" sz="quarter" idx="4294967295"/>
          </p:nvPr>
        </p:nvSpPr>
        <p:spPr>
          <a:xfrm>
            <a:off x="457200" y="762000"/>
            <a:ext cx="5257800" cy="762000"/>
          </a:xfrm>
        </p:spPr>
        <p:txBody>
          <a:bodyPr anchor="ctr" anchorCtr="0">
            <a:noAutofit/>
          </a:bodyPr>
          <a:lstStyle/>
          <a:p>
            <a:pPr marL="0" indent="0">
              <a:buNone/>
            </a:pPr>
            <a:r>
              <a:rPr lang="en-US" sz="2600" b="1" cap="all" dirty="0" smtClean="0">
                <a:solidFill>
                  <a:schemeClr val="bg1"/>
                </a:solidFill>
              </a:rPr>
              <a:t>Cascadia Earthquake Sources</a:t>
            </a:r>
            <a:endParaRPr lang="en-US" sz="2600" b="1" cap="all" dirty="0">
              <a:solidFill>
                <a:schemeClr val="bg1"/>
              </a:solidFill>
            </a:endParaRPr>
          </a:p>
        </p:txBody>
      </p:sp>
      <p:pic>
        <p:nvPicPr>
          <p:cNvPr id="12" name="Picture 2"/>
          <p:cNvPicPr>
            <a:picLocks noChangeAspect="1" noChangeArrowheads="1"/>
          </p:cNvPicPr>
          <p:nvPr/>
        </p:nvPicPr>
        <p:blipFill rotWithShape="1">
          <a:blip r:embed="rId3" cstate="print"/>
          <a:srcRect l="1282" t="12720" r="1334" b="29833"/>
          <a:stretch/>
        </p:blipFill>
        <p:spPr bwMode="auto">
          <a:xfrm>
            <a:off x="304800" y="1676400"/>
            <a:ext cx="5638800" cy="380843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0" y="2209800"/>
            <a:ext cx="8153400" cy="419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2400" b="1" dirty="0">
                <a:solidFill>
                  <a:schemeClr val="tx1">
                    <a:lumMod val="65000"/>
                    <a:lumOff val="35000"/>
                  </a:schemeClr>
                </a:solidFill>
              </a:rPr>
              <a:t>Catastrophes can happen at any time, </a:t>
            </a:r>
            <a:r>
              <a:rPr lang="en-US" sz="2400" b="1" dirty="0" smtClean="0">
                <a:solidFill>
                  <a:schemeClr val="tx1">
                    <a:lumMod val="65000"/>
                    <a:lumOff val="35000"/>
                  </a:schemeClr>
                </a:solidFill>
              </a:rPr>
              <a:t>anywhere</a:t>
            </a:r>
          </a:p>
          <a:p>
            <a:pPr marL="0" indent="0">
              <a:lnSpc>
                <a:spcPct val="90000"/>
              </a:lnSpc>
              <a:buNone/>
            </a:pPr>
            <a:r>
              <a:rPr lang="en-US" sz="2000" i="1" dirty="0" smtClean="0">
                <a:solidFill>
                  <a:schemeClr val="tx1">
                    <a:lumMod val="65000"/>
                    <a:lumOff val="35000"/>
                  </a:schemeClr>
                </a:solidFill>
              </a:rPr>
              <a:t>Home</a:t>
            </a:r>
            <a:r>
              <a:rPr lang="en-US" sz="2000" i="1" dirty="0">
                <a:solidFill>
                  <a:schemeClr val="tx1">
                    <a:lumMod val="65000"/>
                    <a:lumOff val="35000"/>
                  </a:schemeClr>
                </a:solidFill>
              </a:rPr>
              <a:t>, work, car, </a:t>
            </a:r>
            <a:r>
              <a:rPr lang="en-US" sz="2000" i="1" dirty="0" smtClean="0">
                <a:solidFill>
                  <a:schemeClr val="tx1">
                    <a:lumMod val="65000"/>
                    <a:lumOff val="35000"/>
                  </a:schemeClr>
                </a:solidFill>
              </a:rPr>
              <a:t>school</a:t>
            </a:r>
          </a:p>
          <a:p>
            <a:pPr marL="457200" lvl="1" indent="0">
              <a:lnSpc>
                <a:spcPct val="90000"/>
              </a:lnSpc>
              <a:buNone/>
            </a:pPr>
            <a:endParaRPr lang="en-US" sz="2400" dirty="0">
              <a:solidFill>
                <a:schemeClr val="tx1">
                  <a:lumMod val="65000"/>
                  <a:lumOff val="35000"/>
                </a:schemeClr>
              </a:solidFill>
            </a:endParaRPr>
          </a:p>
          <a:p>
            <a:pPr marL="0" indent="0">
              <a:lnSpc>
                <a:spcPct val="90000"/>
              </a:lnSpc>
              <a:buNone/>
            </a:pPr>
            <a:r>
              <a:rPr lang="en-US" sz="2400" b="1" dirty="0">
                <a:solidFill>
                  <a:schemeClr val="tx1">
                    <a:lumMod val="65000"/>
                    <a:lumOff val="35000"/>
                  </a:schemeClr>
                </a:solidFill>
              </a:rPr>
              <a:t>It could take 7 to 10 days to get help/</a:t>
            </a:r>
            <a:r>
              <a:rPr lang="en-US" sz="2400" b="1" dirty="0" smtClean="0">
                <a:solidFill>
                  <a:schemeClr val="tx1">
                    <a:lumMod val="65000"/>
                    <a:lumOff val="35000"/>
                  </a:schemeClr>
                </a:solidFill>
              </a:rPr>
              <a:t>resources</a:t>
            </a:r>
          </a:p>
          <a:p>
            <a:pPr marL="0" indent="0">
              <a:lnSpc>
                <a:spcPct val="90000"/>
              </a:lnSpc>
              <a:buNone/>
            </a:pPr>
            <a:r>
              <a:rPr lang="en-US" sz="2000" i="1" dirty="0" smtClean="0">
                <a:solidFill>
                  <a:schemeClr val="tx1">
                    <a:lumMod val="65000"/>
                    <a:lumOff val="35000"/>
                  </a:schemeClr>
                </a:solidFill>
              </a:rPr>
              <a:t>No </a:t>
            </a:r>
            <a:r>
              <a:rPr lang="en-US" sz="2000" i="1" dirty="0">
                <a:solidFill>
                  <a:schemeClr val="tx1">
                    <a:lumMod val="65000"/>
                    <a:lumOff val="35000"/>
                  </a:schemeClr>
                </a:solidFill>
              </a:rPr>
              <a:t>power, water, shelter, roads, food, fuel, etc</a:t>
            </a:r>
            <a:r>
              <a:rPr lang="en-US" sz="2000" i="1" dirty="0" smtClean="0">
                <a:solidFill>
                  <a:schemeClr val="tx1">
                    <a:lumMod val="65000"/>
                    <a:lumOff val="35000"/>
                  </a:schemeClr>
                </a:solidFill>
              </a:rPr>
              <a:t>.</a:t>
            </a:r>
          </a:p>
          <a:p>
            <a:pPr marL="457200" lvl="1" indent="0">
              <a:lnSpc>
                <a:spcPct val="90000"/>
              </a:lnSpc>
              <a:buNone/>
            </a:pPr>
            <a:endParaRPr lang="en-US" sz="2400" dirty="0">
              <a:solidFill>
                <a:schemeClr val="tx1">
                  <a:lumMod val="65000"/>
                  <a:lumOff val="35000"/>
                </a:schemeClr>
              </a:solidFill>
            </a:endParaRPr>
          </a:p>
          <a:p>
            <a:pPr marL="0" indent="0">
              <a:lnSpc>
                <a:spcPct val="90000"/>
              </a:lnSpc>
              <a:buNone/>
            </a:pPr>
            <a:r>
              <a:rPr lang="en-US" sz="2400" b="1" dirty="0">
                <a:solidFill>
                  <a:schemeClr val="tx1">
                    <a:lumMod val="65000"/>
                    <a:lumOff val="35000"/>
                  </a:schemeClr>
                </a:solidFill>
              </a:rPr>
              <a:t>Having a plan will help you feel safe and in </a:t>
            </a:r>
            <a:r>
              <a:rPr lang="en-US" sz="2400" b="1" dirty="0" smtClean="0">
                <a:solidFill>
                  <a:schemeClr val="tx1">
                    <a:lumMod val="65000"/>
                    <a:lumOff val="35000"/>
                  </a:schemeClr>
                </a:solidFill>
              </a:rPr>
              <a:t>control</a:t>
            </a:r>
          </a:p>
          <a:p>
            <a:pPr marL="0" indent="0">
              <a:lnSpc>
                <a:spcPct val="90000"/>
              </a:lnSpc>
              <a:buNone/>
            </a:pPr>
            <a:r>
              <a:rPr lang="en-US" sz="2000" i="1" dirty="0" smtClean="0">
                <a:solidFill>
                  <a:schemeClr val="tx1">
                    <a:lumMod val="65000"/>
                    <a:lumOff val="35000"/>
                  </a:schemeClr>
                </a:solidFill>
              </a:rPr>
              <a:t>Protect </a:t>
            </a:r>
            <a:r>
              <a:rPr lang="en-US" sz="2000" i="1" dirty="0">
                <a:solidFill>
                  <a:schemeClr val="tx1">
                    <a:lumMod val="65000"/>
                    <a:lumOff val="35000"/>
                  </a:schemeClr>
                </a:solidFill>
              </a:rPr>
              <a:t>your family and </a:t>
            </a:r>
            <a:r>
              <a:rPr lang="en-US" sz="2000" i="1" dirty="0" smtClean="0">
                <a:solidFill>
                  <a:schemeClr val="tx1">
                    <a:lumMod val="65000"/>
                    <a:lumOff val="35000"/>
                  </a:schemeClr>
                </a:solidFill>
              </a:rPr>
              <a:t>pets</a:t>
            </a:r>
            <a:endParaRPr lang="en-US" sz="2000" i="1" dirty="0">
              <a:solidFill>
                <a:schemeClr val="tx1">
                  <a:lumMod val="65000"/>
                  <a:lumOff val="35000"/>
                </a:schemeClr>
              </a:solidFill>
            </a:endParaRPr>
          </a:p>
        </p:txBody>
      </p:sp>
      <p:sp>
        <p:nvSpPr>
          <p:cNvPr id="2" name="Text Placeholder 1"/>
          <p:cNvSpPr>
            <a:spLocks noGrp="1"/>
          </p:cNvSpPr>
          <p:nvPr>
            <p:ph type="body" sz="quarter" idx="4294967295"/>
          </p:nvPr>
        </p:nvSpPr>
        <p:spPr>
          <a:xfrm>
            <a:off x="457200" y="762000"/>
            <a:ext cx="5257800" cy="762000"/>
          </a:xfrm>
        </p:spPr>
        <p:txBody>
          <a:bodyPr anchor="ctr" anchorCtr="0">
            <a:normAutofit/>
          </a:bodyPr>
          <a:lstStyle/>
          <a:p>
            <a:pPr marL="0" indent="0">
              <a:buNone/>
            </a:pPr>
            <a:r>
              <a:rPr lang="en-US" sz="2600" b="1" dirty="0" smtClean="0">
                <a:solidFill>
                  <a:schemeClr val="bg1"/>
                </a:solidFill>
              </a:rPr>
              <a:t>WHY PREPARE?</a:t>
            </a:r>
            <a:endParaRPr lang="en-US" sz="26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4038600"/>
            <a:ext cx="8229600" cy="2057400"/>
          </a:xfrm>
        </p:spPr>
        <p:txBody>
          <a:bodyPr/>
          <a:lstStyle/>
          <a:p>
            <a:pPr marL="0" indent="0">
              <a:buNone/>
            </a:pPr>
            <a:r>
              <a:rPr lang="en-US" b="1" spc="100" dirty="0">
                <a:solidFill>
                  <a:schemeClr val="tx1">
                    <a:lumMod val="65000"/>
                    <a:lumOff val="35000"/>
                  </a:schemeClr>
                </a:solidFill>
              </a:rPr>
              <a:t>DO YOU KNOW THE </a:t>
            </a:r>
            <a:r>
              <a:rPr lang="en-US" b="1" i="1" spc="100" dirty="0">
                <a:solidFill>
                  <a:schemeClr val="tx1">
                    <a:lumMod val="65000"/>
                    <a:lumOff val="35000"/>
                  </a:schemeClr>
                </a:solidFill>
              </a:rPr>
              <a:t>DIFFERENCE</a:t>
            </a:r>
            <a:r>
              <a:rPr lang="en-US" b="1" spc="100" dirty="0">
                <a:solidFill>
                  <a:schemeClr val="tx1">
                    <a:lumMod val="65000"/>
                    <a:lumOff val="35000"/>
                  </a:schemeClr>
                </a:solidFill>
              </a:rPr>
              <a:t>?</a:t>
            </a:r>
          </a:p>
          <a:p>
            <a:pPr marL="0" indent="0">
              <a:buNone/>
            </a:pPr>
            <a:endParaRPr lang="en-US" dirty="0"/>
          </a:p>
        </p:txBody>
      </p:sp>
      <p:pic>
        <p:nvPicPr>
          <p:cNvPr id="8" name="Picture 7" descr="100150473_crop_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4524866" cy="2262433"/>
          </a:xfrm>
          <a:prstGeom prst="rect">
            <a:avLst/>
          </a:prstGeom>
        </p:spPr>
      </p:pic>
      <p:pic>
        <p:nvPicPr>
          <p:cNvPr id="9" name="Picture 8" descr="200322247-001_crop_PP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134" y="1600200"/>
            <a:ext cx="4524866" cy="2262433"/>
          </a:xfrm>
          <a:prstGeom prst="rect">
            <a:avLst/>
          </a:prstGeom>
        </p:spPr>
      </p:pic>
      <p:sp>
        <p:nvSpPr>
          <p:cNvPr id="16" name="Text Placeholder 1"/>
          <p:cNvSpPr>
            <a:spLocks noGrp="1"/>
          </p:cNvSpPr>
          <p:nvPr>
            <p:ph type="body" sz="quarter" idx="4294967295"/>
          </p:nvPr>
        </p:nvSpPr>
        <p:spPr>
          <a:xfrm>
            <a:off x="457200" y="762000"/>
            <a:ext cx="5257800" cy="762000"/>
          </a:xfrm>
        </p:spPr>
        <p:txBody>
          <a:bodyPr anchor="ctr" anchorCtr="0">
            <a:normAutofit/>
          </a:bodyPr>
          <a:lstStyle/>
          <a:p>
            <a:pPr marL="0" indent="0">
              <a:buNone/>
            </a:pPr>
            <a:r>
              <a:rPr lang="en-US" sz="2600" b="1" dirty="0">
                <a:solidFill>
                  <a:schemeClr val="bg1"/>
                </a:solidFill>
              </a:rPr>
              <a:t>DISASTER VS CATASTROPHE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57200" y="3886200"/>
            <a:ext cx="8229600" cy="2209800"/>
          </a:xfrm>
        </p:spPr>
        <p:txBody>
          <a:bodyPr/>
          <a:lstStyle/>
          <a:p>
            <a:pPr marL="0" indent="0">
              <a:buNone/>
            </a:pPr>
            <a:r>
              <a:rPr lang="en-US" b="1" dirty="0">
                <a:solidFill>
                  <a:schemeClr val="tx1">
                    <a:lumMod val="65000"/>
                    <a:lumOff val="35000"/>
                  </a:schemeClr>
                </a:solidFill>
              </a:rPr>
              <a:t>Disasters</a:t>
            </a:r>
          </a:p>
          <a:p>
            <a:pPr marL="0" indent="0">
              <a:buNone/>
            </a:pPr>
            <a:r>
              <a:rPr lang="en-US" sz="2400" dirty="0">
                <a:solidFill>
                  <a:schemeClr val="tx1">
                    <a:lumMod val="65000"/>
                    <a:lumOff val="35000"/>
                  </a:schemeClr>
                </a:solidFill>
              </a:rPr>
              <a:t>Major snow and wind storms, flooding, mild earthquake</a:t>
            </a:r>
          </a:p>
          <a:p>
            <a:pPr marL="0" indent="0">
              <a:buNone/>
            </a:pPr>
            <a:r>
              <a:rPr lang="en-US" sz="1800" i="1" dirty="0">
                <a:solidFill>
                  <a:schemeClr val="tx1">
                    <a:lumMod val="65000"/>
                    <a:lumOff val="35000"/>
                  </a:schemeClr>
                </a:solidFill>
              </a:rPr>
              <a:t>Preparing for at least 3 days will address most disasters in Puget Sound </a:t>
            </a:r>
            <a:r>
              <a:rPr lang="en-US" sz="1800" i="1" dirty="0" smtClean="0">
                <a:solidFill>
                  <a:schemeClr val="tx1">
                    <a:lumMod val="65000"/>
                    <a:lumOff val="35000"/>
                  </a:schemeClr>
                </a:solidFill>
              </a:rPr>
              <a:t>region</a:t>
            </a:r>
            <a:endParaRPr lang="en-US" sz="1800" i="1" dirty="0">
              <a:solidFill>
                <a:schemeClr val="tx1">
                  <a:lumMod val="65000"/>
                  <a:lumOff val="35000"/>
                </a:schemeClr>
              </a:solidFill>
            </a:endParaRPr>
          </a:p>
        </p:txBody>
      </p:sp>
      <p:pic>
        <p:nvPicPr>
          <p:cNvPr id="4" name="Picture 3" descr="101740126.jpg"/>
          <p:cNvPicPr>
            <a:picLocks noChangeAspect="1"/>
          </p:cNvPicPr>
          <p:nvPr/>
        </p:nvPicPr>
        <p:blipFill rotWithShape="1">
          <a:blip r:embed="rId3" cstate="print">
            <a:extLst>
              <a:ext uri="{28A0092B-C50C-407E-A947-70E740481C1C}">
                <a14:useLocalDpi xmlns:a14="http://schemas.microsoft.com/office/drawing/2010/main" val="0"/>
              </a:ext>
            </a:extLst>
          </a:blip>
          <a:srcRect t="5966" b="57939"/>
          <a:stretch/>
        </p:blipFill>
        <p:spPr>
          <a:xfrm>
            <a:off x="0" y="1600200"/>
            <a:ext cx="9184610" cy="2162628"/>
          </a:xfrm>
          <a:prstGeom prst="rect">
            <a:avLst/>
          </a:prstGeom>
        </p:spPr>
      </p:pic>
      <p:sp>
        <p:nvSpPr>
          <p:cNvPr id="5" name="Text Placeholder 1"/>
          <p:cNvSpPr>
            <a:spLocks noGrp="1"/>
          </p:cNvSpPr>
          <p:nvPr>
            <p:ph type="body" sz="quarter" idx="4294967295"/>
          </p:nvPr>
        </p:nvSpPr>
        <p:spPr>
          <a:xfrm>
            <a:off x="457200" y="762000"/>
            <a:ext cx="5257800" cy="762000"/>
          </a:xfrm>
        </p:spPr>
        <p:txBody>
          <a:bodyPr anchor="ctr" anchorCtr="0">
            <a:normAutofit/>
          </a:bodyPr>
          <a:lstStyle/>
          <a:p>
            <a:pPr marL="0" indent="0">
              <a:buNone/>
            </a:pPr>
            <a:r>
              <a:rPr lang="en-US" sz="2600" b="1" dirty="0">
                <a:solidFill>
                  <a:schemeClr val="bg1"/>
                </a:solidFill>
              </a:rPr>
              <a:t>DISASTER VS CATASTROPHE</a:t>
            </a:r>
          </a:p>
        </p:txBody>
      </p:sp>
    </p:spTree>
    <p:extLst>
      <p:ext uri="{BB962C8B-B14F-4D97-AF65-F5344CB8AC3E}">
        <p14:creationId xmlns:p14="http://schemas.microsoft.com/office/powerpoint/2010/main" val="372615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57200" y="3886200"/>
            <a:ext cx="8229600" cy="2209800"/>
          </a:xfrm>
        </p:spPr>
        <p:txBody>
          <a:bodyPr/>
          <a:lstStyle/>
          <a:p>
            <a:pPr marL="0" indent="0">
              <a:buNone/>
            </a:pPr>
            <a:r>
              <a:rPr lang="en-US" b="1" dirty="0">
                <a:solidFill>
                  <a:schemeClr val="tx1">
                    <a:lumMod val="65000"/>
                    <a:lumOff val="35000"/>
                  </a:schemeClr>
                </a:solidFill>
              </a:rPr>
              <a:t>Catastrophe</a:t>
            </a:r>
          </a:p>
          <a:p>
            <a:pPr marL="0" indent="0">
              <a:buNone/>
            </a:pPr>
            <a:r>
              <a:rPr lang="en-US" sz="2400" dirty="0">
                <a:solidFill>
                  <a:schemeClr val="tx1">
                    <a:lumMod val="65000"/>
                    <a:lumOff val="35000"/>
                  </a:schemeClr>
                </a:solidFill>
              </a:rPr>
              <a:t>Hurricanes, tornados, major earthquakes, tsunamis</a:t>
            </a:r>
          </a:p>
          <a:p>
            <a:pPr marL="0" indent="0">
              <a:buNone/>
            </a:pPr>
            <a:r>
              <a:rPr lang="en-US" sz="1800" i="1" dirty="0">
                <a:solidFill>
                  <a:schemeClr val="tx1">
                    <a:lumMod val="65000"/>
                    <a:lumOff val="35000"/>
                  </a:schemeClr>
                </a:solidFill>
              </a:rPr>
              <a:t>Must prepare for at least 7 to 10  days</a:t>
            </a:r>
          </a:p>
        </p:txBody>
      </p:sp>
      <p:pic>
        <p:nvPicPr>
          <p:cNvPr id="5" name="Picture 4" descr="140460171_crop_PPT.jpg"/>
          <p:cNvPicPr>
            <a:picLocks noChangeAspect="1"/>
          </p:cNvPicPr>
          <p:nvPr/>
        </p:nvPicPr>
        <p:blipFill rotWithShape="1">
          <a:blip r:embed="rId3">
            <a:extLst>
              <a:ext uri="{28A0092B-C50C-407E-A947-70E740481C1C}">
                <a14:useLocalDpi xmlns:a14="http://schemas.microsoft.com/office/drawing/2010/main" val="0"/>
              </a:ext>
            </a:extLst>
          </a:blip>
          <a:srcRect t="15857" b="7247"/>
          <a:stretch/>
        </p:blipFill>
        <p:spPr>
          <a:xfrm>
            <a:off x="0" y="1600201"/>
            <a:ext cx="9144000" cy="2286000"/>
          </a:xfrm>
          <a:prstGeom prst="rect">
            <a:avLst/>
          </a:prstGeom>
        </p:spPr>
      </p:pic>
      <p:sp>
        <p:nvSpPr>
          <p:cNvPr id="6" name="Text Placeholder 1"/>
          <p:cNvSpPr>
            <a:spLocks noGrp="1"/>
          </p:cNvSpPr>
          <p:nvPr>
            <p:ph type="body" sz="quarter" idx="4294967295"/>
          </p:nvPr>
        </p:nvSpPr>
        <p:spPr>
          <a:xfrm>
            <a:off x="457200" y="762000"/>
            <a:ext cx="5257800" cy="762000"/>
          </a:xfrm>
        </p:spPr>
        <p:txBody>
          <a:bodyPr anchor="ctr" anchorCtr="0">
            <a:normAutofit/>
          </a:bodyPr>
          <a:lstStyle/>
          <a:p>
            <a:pPr marL="0" indent="0">
              <a:buNone/>
            </a:pPr>
            <a:r>
              <a:rPr lang="en-US" sz="2600" b="1" dirty="0">
                <a:solidFill>
                  <a:schemeClr val="bg1"/>
                </a:solidFill>
              </a:rPr>
              <a:t>DISASTER VS CATASTROPHE</a:t>
            </a:r>
          </a:p>
        </p:txBody>
      </p:sp>
    </p:spTree>
    <p:extLst>
      <p:ext uri="{BB962C8B-B14F-4D97-AF65-F5344CB8AC3E}">
        <p14:creationId xmlns:p14="http://schemas.microsoft.com/office/powerpoint/2010/main" val="4119161890"/>
      </p:ext>
    </p:extLst>
  </p:cSld>
  <p:clrMapOvr>
    <a:masterClrMapping/>
  </p:clrMapOvr>
</p:sld>
</file>

<file path=ppt/theme/theme1.xml><?xml version="1.0" encoding="utf-8"?>
<a:theme xmlns:a="http://schemas.openxmlformats.org/drawingml/2006/main" name="Final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FinalTemplate.potx</Template>
  <TotalTime>5328</TotalTime>
  <Words>2556</Words>
  <Application>Microsoft Macintosh PowerPoint</Application>
  <PresentationFormat>On-screen Show (4:3)</PresentationFormat>
  <Paragraphs>412</Paragraphs>
  <Slides>36</Slides>
  <Notes>29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FinalTemplate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Mindy Meyring</dc:creator>
  <cp:lastModifiedBy>Alex Sobie</cp:lastModifiedBy>
  <cp:revision>327</cp:revision>
  <dcterms:created xsi:type="dcterms:W3CDTF">2012-01-11T00:37:13Z</dcterms:created>
  <dcterms:modified xsi:type="dcterms:W3CDTF">2012-05-31T21:44:50Z</dcterms:modified>
</cp:coreProperties>
</file>